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3"/>
  </p:notesMasterIdLst>
  <p:sldIdLst>
    <p:sldId id="297" r:id="rId2"/>
    <p:sldId id="299" r:id="rId3"/>
    <p:sldId id="300" r:id="rId4"/>
    <p:sldId id="301" r:id="rId5"/>
    <p:sldId id="329" r:id="rId6"/>
    <p:sldId id="322" r:id="rId7"/>
    <p:sldId id="302" r:id="rId8"/>
    <p:sldId id="303" r:id="rId9"/>
    <p:sldId id="330" r:id="rId10"/>
    <p:sldId id="347" r:id="rId11"/>
    <p:sldId id="348" r:id="rId12"/>
    <p:sldId id="350" r:id="rId13"/>
    <p:sldId id="333" r:id="rId14"/>
    <p:sldId id="334" r:id="rId15"/>
    <p:sldId id="331" r:id="rId16"/>
    <p:sldId id="332" r:id="rId17"/>
    <p:sldId id="335" r:id="rId18"/>
    <p:sldId id="336" r:id="rId19"/>
    <p:sldId id="304" r:id="rId20"/>
    <p:sldId id="305" r:id="rId21"/>
    <p:sldId id="337" r:id="rId22"/>
    <p:sldId id="349" r:id="rId23"/>
    <p:sldId id="338" r:id="rId24"/>
    <p:sldId id="341" r:id="rId25"/>
    <p:sldId id="342" r:id="rId26"/>
    <p:sldId id="339" r:id="rId27"/>
    <p:sldId id="340" r:id="rId28"/>
    <p:sldId id="343" r:id="rId29"/>
    <p:sldId id="346" r:id="rId30"/>
    <p:sldId id="351" r:id="rId31"/>
    <p:sldId id="344" r:id="rId32"/>
    <p:sldId id="306" r:id="rId33"/>
    <p:sldId id="345" r:id="rId34"/>
    <p:sldId id="317" r:id="rId35"/>
    <p:sldId id="323" r:id="rId36"/>
    <p:sldId id="324" r:id="rId37"/>
    <p:sldId id="325" r:id="rId38"/>
    <p:sldId id="326" r:id="rId39"/>
    <p:sldId id="327" r:id="rId40"/>
    <p:sldId id="328" r:id="rId41"/>
    <p:sldId id="296" r:id="rId42"/>
  </p:sldIdLst>
  <p:sldSz cx="12192000" cy="6858000"/>
  <p:notesSz cx="6858000" cy="9144000"/>
  <p:embeddedFontLst>
    <p:embeddedFont>
      <p:font typeface="Segoe UI Emoji" panose="020B0502040204020203" pitchFamily="34" charset="0"/>
      <p:regular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70">
          <p15:clr>
            <a:srgbClr val="9AA0A6"/>
          </p15:clr>
        </p15:guide>
        <p15:guide id="2" pos="5868">
          <p15:clr>
            <a:srgbClr val="9AA0A6"/>
          </p15:clr>
        </p15:guide>
        <p15:guide id="3" orient="horz" pos="1571">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6" roundtripDataSignature="AMtx7mgzPzfW/Eqj5INjXEMP3JF+w7YJ8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C2D7396-3E8A-4C48-A43C-EBEA59809495}">
  <a:tblStyle styleId="{2C2D7396-3E8A-4C48-A43C-EBEA5980949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3825" autoAdjust="0"/>
  </p:normalViewPr>
  <p:slideViewPr>
    <p:cSldViewPr snapToGrid="0">
      <p:cViewPr varScale="1">
        <p:scale>
          <a:sx n="63" d="100"/>
          <a:sy n="63" d="100"/>
        </p:scale>
        <p:origin x="996" y="78"/>
      </p:cViewPr>
      <p:guideLst>
        <p:guide orient="horz" pos="1570"/>
        <p:guide pos="5868"/>
        <p:guide orient="horz" pos="157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56"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jpe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776649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p6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487" name="Google Shape;487;p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9"/>
        <p:cNvGrpSpPr/>
        <p:nvPr/>
      </p:nvGrpSpPr>
      <p:grpSpPr>
        <a:xfrm>
          <a:off x="0" y="0"/>
          <a:ext cx="0" cy="0"/>
          <a:chOff x="0" y="0"/>
          <a:chExt cx="0" cy="0"/>
        </a:xfrm>
      </p:grpSpPr>
      <p:sp>
        <p:nvSpPr>
          <p:cNvPr id="30" name="Google Shape;30;p39"/>
          <p:cNvSpPr txBox="1">
            <a:spLocks noGrp="1"/>
          </p:cNvSpPr>
          <p:nvPr>
            <p:ph type="title"/>
          </p:nvPr>
        </p:nvSpPr>
        <p:spPr>
          <a:xfrm>
            <a:off x="838200" y="365125"/>
            <a:ext cx="10515600" cy="1325563"/>
          </a:xfrm>
          <a:prstGeom prst="rect">
            <a:avLst/>
          </a:prstGeom>
          <a:noFill/>
          <a:ln>
            <a:noFill/>
          </a:ln>
        </p:spPr>
        <p:txBody>
          <a:bodyPr spcFirstLastPara="1" wrap="square" lIns="91400" tIns="45675" rIns="91400" bIns="45675"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9"/>
          <p:cNvSpPr txBox="1">
            <a:spLocks noGrp="1"/>
          </p:cNvSpPr>
          <p:nvPr>
            <p:ph type="body" idx="1"/>
          </p:nvPr>
        </p:nvSpPr>
        <p:spPr>
          <a:xfrm>
            <a:off x="838200" y="1825625"/>
            <a:ext cx="10515600" cy="4351339"/>
          </a:xfrm>
          <a:prstGeom prst="rect">
            <a:avLst/>
          </a:prstGeom>
          <a:noFill/>
          <a:ln>
            <a:noFill/>
          </a:ln>
        </p:spPr>
        <p:txBody>
          <a:bodyPr spcFirstLastPara="1" wrap="square" lIns="91400" tIns="45675" rIns="91400" bIns="45675"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39"/>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39"/>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39"/>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9"/>
        <p:cNvGrpSpPr/>
        <p:nvPr/>
      </p:nvGrpSpPr>
      <p:grpSpPr>
        <a:xfrm>
          <a:off x="0" y="0"/>
          <a:ext cx="0" cy="0"/>
          <a:chOff x="0" y="0"/>
          <a:chExt cx="0" cy="0"/>
        </a:xfrm>
      </p:grpSpPr>
      <p:sp>
        <p:nvSpPr>
          <p:cNvPr id="50" name="Google Shape;50;p40"/>
          <p:cNvSpPr txBox="1">
            <a:spLocks noGrp="1"/>
          </p:cNvSpPr>
          <p:nvPr>
            <p:ph type="title"/>
          </p:nvPr>
        </p:nvSpPr>
        <p:spPr>
          <a:xfrm>
            <a:off x="831851" y="1709750"/>
            <a:ext cx="10515600" cy="2852737"/>
          </a:xfrm>
          <a:prstGeom prst="rect">
            <a:avLst/>
          </a:prstGeom>
          <a:noFill/>
          <a:ln>
            <a:noFill/>
          </a:ln>
        </p:spPr>
        <p:txBody>
          <a:bodyPr spcFirstLastPara="1" wrap="square" lIns="91400" tIns="45675" rIns="91400" bIns="45675"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40"/>
          <p:cNvSpPr txBox="1">
            <a:spLocks noGrp="1"/>
          </p:cNvSpPr>
          <p:nvPr>
            <p:ph type="body" idx="1"/>
          </p:nvPr>
        </p:nvSpPr>
        <p:spPr>
          <a:xfrm>
            <a:off x="831851" y="4589465"/>
            <a:ext cx="10515600" cy="1500187"/>
          </a:xfrm>
          <a:prstGeom prst="rect">
            <a:avLst/>
          </a:prstGeom>
          <a:noFill/>
          <a:ln>
            <a:noFill/>
          </a:ln>
        </p:spPr>
        <p:txBody>
          <a:bodyPr spcFirstLastPara="1" wrap="square" lIns="91400" tIns="45675" rIns="91400" bIns="45675"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9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2" name="Google Shape;52;p40"/>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40"/>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40"/>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2"/>
        <p:cNvGrpSpPr/>
        <p:nvPr/>
      </p:nvGrpSpPr>
      <p:grpSpPr>
        <a:xfrm>
          <a:off x="0" y="0"/>
          <a:ext cx="0" cy="0"/>
          <a:chOff x="0" y="0"/>
          <a:chExt cx="0" cy="0"/>
        </a:xfrm>
      </p:grpSpPr>
      <p:sp>
        <p:nvSpPr>
          <p:cNvPr id="63" name="Google Shape;63;p43"/>
          <p:cNvSpPr txBox="1">
            <a:spLocks noGrp="1"/>
          </p:cNvSpPr>
          <p:nvPr>
            <p:ph type="title"/>
          </p:nvPr>
        </p:nvSpPr>
        <p:spPr>
          <a:xfrm>
            <a:off x="838200" y="365125"/>
            <a:ext cx="10515600" cy="1325563"/>
          </a:xfrm>
          <a:prstGeom prst="rect">
            <a:avLst/>
          </a:prstGeom>
          <a:noFill/>
          <a:ln>
            <a:noFill/>
          </a:ln>
        </p:spPr>
        <p:txBody>
          <a:bodyPr spcFirstLastPara="1" wrap="square" lIns="91400" tIns="45675" rIns="91400" bIns="45675"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43"/>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43"/>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43"/>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7"/>
        <p:cNvGrpSpPr/>
        <p:nvPr/>
      </p:nvGrpSpPr>
      <p:grpSpPr>
        <a:xfrm>
          <a:off x="0" y="0"/>
          <a:ext cx="0" cy="0"/>
          <a:chOff x="0" y="0"/>
          <a:chExt cx="0" cy="0"/>
        </a:xfrm>
      </p:grpSpPr>
      <p:sp>
        <p:nvSpPr>
          <p:cNvPr id="68" name="Google Shape;68;p44"/>
          <p:cNvSpPr txBox="1">
            <a:spLocks noGrp="1"/>
          </p:cNvSpPr>
          <p:nvPr>
            <p:ph type="title"/>
          </p:nvPr>
        </p:nvSpPr>
        <p:spPr>
          <a:xfrm>
            <a:off x="839788" y="457200"/>
            <a:ext cx="3932237" cy="1600200"/>
          </a:xfrm>
          <a:prstGeom prst="rect">
            <a:avLst/>
          </a:prstGeom>
          <a:noFill/>
          <a:ln>
            <a:noFill/>
          </a:ln>
        </p:spPr>
        <p:txBody>
          <a:bodyPr spcFirstLastPara="1" wrap="square" lIns="91400" tIns="45675" rIns="91400" bIns="45675"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44"/>
          <p:cNvSpPr txBox="1">
            <a:spLocks noGrp="1"/>
          </p:cNvSpPr>
          <p:nvPr>
            <p:ph type="body" idx="1"/>
          </p:nvPr>
        </p:nvSpPr>
        <p:spPr>
          <a:xfrm>
            <a:off x="5183188" y="987437"/>
            <a:ext cx="6172200" cy="4873625"/>
          </a:xfrm>
          <a:prstGeom prst="rect">
            <a:avLst/>
          </a:prstGeom>
          <a:noFill/>
          <a:ln>
            <a:noFill/>
          </a:ln>
        </p:spPr>
        <p:txBody>
          <a:bodyPr spcFirstLastPara="1" wrap="square" lIns="91400" tIns="45675" rIns="91400" bIns="45675"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0" name="Google Shape;70;p44"/>
          <p:cNvSpPr txBox="1">
            <a:spLocks noGrp="1"/>
          </p:cNvSpPr>
          <p:nvPr>
            <p:ph type="body" idx="2"/>
          </p:nvPr>
        </p:nvSpPr>
        <p:spPr>
          <a:xfrm>
            <a:off x="839788" y="2057403"/>
            <a:ext cx="3932237" cy="3811588"/>
          </a:xfrm>
          <a:prstGeom prst="rect">
            <a:avLst/>
          </a:prstGeom>
          <a:noFill/>
          <a:ln>
            <a:noFill/>
          </a:ln>
        </p:spPr>
        <p:txBody>
          <a:bodyPr spcFirstLastPara="1" wrap="square" lIns="91400" tIns="45675" rIns="91400" bIns="45675"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5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100"/>
            </a:lvl4pPr>
            <a:lvl5pPr marL="2286000" lvl="4" indent="-228600" algn="l">
              <a:lnSpc>
                <a:spcPct val="90000"/>
              </a:lnSpc>
              <a:spcBef>
                <a:spcPts val="500"/>
              </a:spcBef>
              <a:spcAft>
                <a:spcPts val="0"/>
              </a:spcAft>
              <a:buClr>
                <a:schemeClr val="dk1"/>
              </a:buClr>
              <a:buSzPts val="1000"/>
              <a:buNone/>
              <a:defRPr sz="1100"/>
            </a:lvl5pPr>
            <a:lvl6pPr marL="2743200" lvl="5" indent="-228600" algn="l">
              <a:lnSpc>
                <a:spcPct val="90000"/>
              </a:lnSpc>
              <a:spcBef>
                <a:spcPts val="500"/>
              </a:spcBef>
              <a:spcAft>
                <a:spcPts val="0"/>
              </a:spcAft>
              <a:buClr>
                <a:schemeClr val="dk1"/>
              </a:buClr>
              <a:buSzPts val="1000"/>
              <a:buNone/>
              <a:defRPr sz="1100"/>
            </a:lvl6pPr>
            <a:lvl7pPr marL="3200400" lvl="6" indent="-228600" algn="l">
              <a:lnSpc>
                <a:spcPct val="90000"/>
              </a:lnSpc>
              <a:spcBef>
                <a:spcPts val="500"/>
              </a:spcBef>
              <a:spcAft>
                <a:spcPts val="0"/>
              </a:spcAft>
              <a:buClr>
                <a:schemeClr val="dk1"/>
              </a:buClr>
              <a:buSzPts val="1000"/>
              <a:buNone/>
              <a:defRPr sz="1100"/>
            </a:lvl7pPr>
            <a:lvl8pPr marL="3657600" lvl="7" indent="-228600" algn="l">
              <a:lnSpc>
                <a:spcPct val="90000"/>
              </a:lnSpc>
              <a:spcBef>
                <a:spcPts val="500"/>
              </a:spcBef>
              <a:spcAft>
                <a:spcPts val="0"/>
              </a:spcAft>
              <a:buClr>
                <a:schemeClr val="dk1"/>
              </a:buClr>
              <a:buSzPts val="1000"/>
              <a:buNone/>
              <a:defRPr sz="1100"/>
            </a:lvl8pPr>
            <a:lvl9pPr marL="4114800" lvl="8" indent="-228600" algn="l">
              <a:lnSpc>
                <a:spcPct val="90000"/>
              </a:lnSpc>
              <a:spcBef>
                <a:spcPts val="500"/>
              </a:spcBef>
              <a:spcAft>
                <a:spcPts val="0"/>
              </a:spcAft>
              <a:buClr>
                <a:schemeClr val="dk1"/>
              </a:buClr>
              <a:buSzPts val="1000"/>
              <a:buNone/>
              <a:defRPr sz="1100"/>
            </a:lvl9pPr>
          </a:lstStyle>
          <a:p>
            <a:endParaRPr/>
          </a:p>
        </p:txBody>
      </p:sp>
      <p:sp>
        <p:nvSpPr>
          <p:cNvPr id="71" name="Google Shape;71;p44"/>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44"/>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44"/>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4"/>
        <p:cNvGrpSpPr/>
        <p:nvPr/>
      </p:nvGrpSpPr>
      <p:grpSpPr>
        <a:xfrm>
          <a:off x="0" y="0"/>
          <a:ext cx="0" cy="0"/>
          <a:chOff x="0" y="0"/>
          <a:chExt cx="0" cy="0"/>
        </a:xfrm>
      </p:grpSpPr>
      <p:sp>
        <p:nvSpPr>
          <p:cNvPr id="75" name="Google Shape;75;p45"/>
          <p:cNvSpPr txBox="1">
            <a:spLocks noGrp="1"/>
          </p:cNvSpPr>
          <p:nvPr>
            <p:ph type="title"/>
          </p:nvPr>
        </p:nvSpPr>
        <p:spPr>
          <a:xfrm>
            <a:off x="839788" y="457200"/>
            <a:ext cx="3932237" cy="1600200"/>
          </a:xfrm>
          <a:prstGeom prst="rect">
            <a:avLst/>
          </a:prstGeom>
          <a:noFill/>
          <a:ln>
            <a:noFill/>
          </a:ln>
        </p:spPr>
        <p:txBody>
          <a:bodyPr spcFirstLastPara="1" wrap="square" lIns="91400" tIns="45675" rIns="91400" bIns="45675"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45"/>
          <p:cNvSpPr>
            <a:spLocks noGrp="1"/>
          </p:cNvSpPr>
          <p:nvPr>
            <p:ph type="pic" idx="2"/>
          </p:nvPr>
        </p:nvSpPr>
        <p:spPr>
          <a:xfrm>
            <a:off x="5183188" y="987437"/>
            <a:ext cx="6172200" cy="4873625"/>
          </a:xfrm>
          <a:prstGeom prst="rect">
            <a:avLst/>
          </a:prstGeom>
          <a:noFill/>
          <a:ln>
            <a:noFill/>
          </a:ln>
        </p:spPr>
      </p:sp>
      <p:sp>
        <p:nvSpPr>
          <p:cNvPr id="77" name="Google Shape;77;p45"/>
          <p:cNvSpPr txBox="1">
            <a:spLocks noGrp="1"/>
          </p:cNvSpPr>
          <p:nvPr>
            <p:ph type="body" idx="1"/>
          </p:nvPr>
        </p:nvSpPr>
        <p:spPr>
          <a:xfrm>
            <a:off x="839788" y="2057403"/>
            <a:ext cx="3932237" cy="3811588"/>
          </a:xfrm>
          <a:prstGeom prst="rect">
            <a:avLst/>
          </a:prstGeom>
          <a:noFill/>
          <a:ln>
            <a:noFill/>
          </a:ln>
        </p:spPr>
        <p:txBody>
          <a:bodyPr spcFirstLastPara="1" wrap="square" lIns="91400" tIns="45675" rIns="91400" bIns="45675"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5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100"/>
            </a:lvl4pPr>
            <a:lvl5pPr marL="2286000" lvl="4" indent="-228600" algn="l">
              <a:lnSpc>
                <a:spcPct val="90000"/>
              </a:lnSpc>
              <a:spcBef>
                <a:spcPts val="500"/>
              </a:spcBef>
              <a:spcAft>
                <a:spcPts val="0"/>
              </a:spcAft>
              <a:buClr>
                <a:schemeClr val="dk1"/>
              </a:buClr>
              <a:buSzPts val="1000"/>
              <a:buNone/>
              <a:defRPr sz="1100"/>
            </a:lvl5pPr>
            <a:lvl6pPr marL="2743200" lvl="5" indent="-228600" algn="l">
              <a:lnSpc>
                <a:spcPct val="90000"/>
              </a:lnSpc>
              <a:spcBef>
                <a:spcPts val="500"/>
              </a:spcBef>
              <a:spcAft>
                <a:spcPts val="0"/>
              </a:spcAft>
              <a:buClr>
                <a:schemeClr val="dk1"/>
              </a:buClr>
              <a:buSzPts val="1000"/>
              <a:buNone/>
              <a:defRPr sz="1100"/>
            </a:lvl6pPr>
            <a:lvl7pPr marL="3200400" lvl="6" indent="-228600" algn="l">
              <a:lnSpc>
                <a:spcPct val="90000"/>
              </a:lnSpc>
              <a:spcBef>
                <a:spcPts val="500"/>
              </a:spcBef>
              <a:spcAft>
                <a:spcPts val="0"/>
              </a:spcAft>
              <a:buClr>
                <a:schemeClr val="dk1"/>
              </a:buClr>
              <a:buSzPts val="1000"/>
              <a:buNone/>
              <a:defRPr sz="1100"/>
            </a:lvl7pPr>
            <a:lvl8pPr marL="3657600" lvl="7" indent="-228600" algn="l">
              <a:lnSpc>
                <a:spcPct val="90000"/>
              </a:lnSpc>
              <a:spcBef>
                <a:spcPts val="500"/>
              </a:spcBef>
              <a:spcAft>
                <a:spcPts val="0"/>
              </a:spcAft>
              <a:buClr>
                <a:schemeClr val="dk1"/>
              </a:buClr>
              <a:buSzPts val="1000"/>
              <a:buNone/>
              <a:defRPr sz="1100"/>
            </a:lvl8pPr>
            <a:lvl9pPr marL="4114800" lvl="8" indent="-228600" algn="l">
              <a:lnSpc>
                <a:spcPct val="90000"/>
              </a:lnSpc>
              <a:spcBef>
                <a:spcPts val="500"/>
              </a:spcBef>
              <a:spcAft>
                <a:spcPts val="0"/>
              </a:spcAft>
              <a:buClr>
                <a:schemeClr val="dk1"/>
              </a:buClr>
              <a:buSzPts val="1000"/>
              <a:buNone/>
              <a:defRPr sz="1100"/>
            </a:lvl9pPr>
          </a:lstStyle>
          <a:p>
            <a:endParaRPr/>
          </a:p>
        </p:txBody>
      </p:sp>
      <p:sp>
        <p:nvSpPr>
          <p:cNvPr id="78" name="Google Shape;78;p45"/>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45"/>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45"/>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1"/>
        <p:cNvGrpSpPr/>
        <p:nvPr/>
      </p:nvGrpSpPr>
      <p:grpSpPr>
        <a:xfrm>
          <a:off x="0" y="0"/>
          <a:ext cx="0" cy="0"/>
          <a:chOff x="0" y="0"/>
          <a:chExt cx="0" cy="0"/>
        </a:xfrm>
      </p:grpSpPr>
      <p:sp>
        <p:nvSpPr>
          <p:cNvPr id="82" name="Google Shape;82;p46"/>
          <p:cNvSpPr txBox="1">
            <a:spLocks noGrp="1"/>
          </p:cNvSpPr>
          <p:nvPr>
            <p:ph type="title"/>
          </p:nvPr>
        </p:nvSpPr>
        <p:spPr>
          <a:xfrm>
            <a:off x="838200" y="365125"/>
            <a:ext cx="10515600" cy="1325563"/>
          </a:xfrm>
          <a:prstGeom prst="rect">
            <a:avLst/>
          </a:prstGeom>
          <a:noFill/>
          <a:ln>
            <a:noFill/>
          </a:ln>
        </p:spPr>
        <p:txBody>
          <a:bodyPr spcFirstLastPara="1" wrap="square" lIns="91400" tIns="45675" rIns="91400" bIns="45675"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46"/>
          <p:cNvSpPr txBox="1">
            <a:spLocks noGrp="1"/>
          </p:cNvSpPr>
          <p:nvPr>
            <p:ph type="body" idx="1"/>
          </p:nvPr>
        </p:nvSpPr>
        <p:spPr>
          <a:xfrm rot="5400000">
            <a:off x="3920333" y="-1256507"/>
            <a:ext cx="4351339" cy="10515600"/>
          </a:xfrm>
          <a:prstGeom prst="rect">
            <a:avLst/>
          </a:prstGeom>
          <a:noFill/>
          <a:ln>
            <a:noFill/>
          </a:ln>
        </p:spPr>
        <p:txBody>
          <a:bodyPr spcFirstLastPara="1" wrap="square" lIns="91400" tIns="45675" rIns="91400" bIns="45675"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4" name="Google Shape;84;p46"/>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46"/>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46"/>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7"/>
        <p:cNvGrpSpPr/>
        <p:nvPr/>
      </p:nvGrpSpPr>
      <p:grpSpPr>
        <a:xfrm>
          <a:off x="0" y="0"/>
          <a:ext cx="0" cy="0"/>
          <a:chOff x="0" y="0"/>
          <a:chExt cx="0" cy="0"/>
        </a:xfrm>
      </p:grpSpPr>
      <p:sp>
        <p:nvSpPr>
          <p:cNvPr id="88" name="Google Shape;88;p47"/>
          <p:cNvSpPr txBox="1">
            <a:spLocks noGrp="1"/>
          </p:cNvSpPr>
          <p:nvPr>
            <p:ph type="title"/>
          </p:nvPr>
        </p:nvSpPr>
        <p:spPr>
          <a:xfrm rot="5400000">
            <a:off x="7133442" y="1956595"/>
            <a:ext cx="5811839" cy="2628900"/>
          </a:xfrm>
          <a:prstGeom prst="rect">
            <a:avLst/>
          </a:prstGeom>
          <a:noFill/>
          <a:ln>
            <a:noFill/>
          </a:ln>
        </p:spPr>
        <p:txBody>
          <a:bodyPr spcFirstLastPara="1" wrap="square" lIns="91400" tIns="45675" rIns="91400" bIns="45675"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9" name="Google Shape;89;p47"/>
          <p:cNvSpPr txBox="1">
            <a:spLocks noGrp="1"/>
          </p:cNvSpPr>
          <p:nvPr>
            <p:ph type="body" idx="1"/>
          </p:nvPr>
        </p:nvSpPr>
        <p:spPr>
          <a:xfrm rot="5400000">
            <a:off x="1799442" y="-596106"/>
            <a:ext cx="5811839" cy="7734300"/>
          </a:xfrm>
          <a:prstGeom prst="rect">
            <a:avLst/>
          </a:prstGeom>
          <a:noFill/>
          <a:ln>
            <a:noFill/>
          </a:ln>
        </p:spPr>
        <p:txBody>
          <a:bodyPr spcFirstLastPara="1" wrap="square" lIns="91400" tIns="45675" rIns="91400" bIns="45675"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0" name="Google Shape;90;p47"/>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47"/>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47"/>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35"/>
          <p:cNvSpPr txBox="1">
            <a:spLocks noGrp="1"/>
          </p:cNvSpPr>
          <p:nvPr>
            <p:ph type="title"/>
          </p:nvPr>
        </p:nvSpPr>
        <p:spPr>
          <a:xfrm>
            <a:off x="838200" y="365125"/>
            <a:ext cx="10515600" cy="1325563"/>
          </a:xfrm>
          <a:prstGeom prst="rect">
            <a:avLst/>
          </a:prstGeom>
          <a:noFill/>
          <a:ln>
            <a:noFill/>
          </a:ln>
        </p:spPr>
        <p:txBody>
          <a:bodyPr spcFirstLastPara="1" wrap="square" lIns="91400" tIns="45675" rIns="91400" bIns="45675"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35"/>
          <p:cNvSpPr txBox="1">
            <a:spLocks noGrp="1"/>
          </p:cNvSpPr>
          <p:nvPr>
            <p:ph type="body" idx="1"/>
          </p:nvPr>
        </p:nvSpPr>
        <p:spPr>
          <a:xfrm>
            <a:off x="838200" y="1825625"/>
            <a:ext cx="10515600" cy="4351339"/>
          </a:xfrm>
          <a:prstGeom prst="rect">
            <a:avLst/>
          </a:prstGeom>
          <a:noFill/>
          <a:ln>
            <a:noFill/>
          </a:ln>
        </p:spPr>
        <p:txBody>
          <a:bodyPr spcFirstLastPara="1" wrap="square" lIns="91400" tIns="45675" rIns="91400" bIns="45675"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35"/>
          <p:cNvSpPr txBox="1">
            <a:spLocks noGrp="1"/>
          </p:cNvSpPr>
          <p:nvPr>
            <p:ph type="dt" idx="10"/>
          </p:nvPr>
        </p:nvSpPr>
        <p:spPr>
          <a:xfrm>
            <a:off x="838200" y="6356352"/>
            <a:ext cx="2743200" cy="365125"/>
          </a:xfrm>
          <a:prstGeom prst="rect">
            <a:avLst/>
          </a:prstGeom>
          <a:noFill/>
          <a:ln>
            <a:noFill/>
          </a:ln>
        </p:spPr>
        <p:txBody>
          <a:bodyPr spcFirstLastPara="1" wrap="square" lIns="91400" tIns="45675" rIns="91400" bIns="45675"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9pPr>
          </a:lstStyle>
          <a:p>
            <a:endParaRPr/>
          </a:p>
        </p:txBody>
      </p:sp>
      <p:sp>
        <p:nvSpPr>
          <p:cNvPr id="13" name="Google Shape;13;p35"/>
          <p:cNvSpPr txBox="1">
            <a:spLocks noGrp="1"/>
          </p:cNvSpPr>
          <p:nvPr>
            <p:ph type="ftr" idx="11"/>
          </p:nvPr>
        </p:nvSpPr>
        <p:spPr>
          <a:xfrm>
            <a:off x="4038600" y="6356352"/>
            <a:ext cx="4114800" cy="365125"/>
          </a:xfrm>
          <a:prstGeom prst="rect">
            <a:avLst/>
          </a:prstGeom>
          <a:noFill/>
          <a:ln>
            <a:noFill/>
          </a:ln>
        </p:spPr>
        <p:txBody>
          <a:bodyPr spcFirstLastPara="1" wrap="square" lIns="91400" tIns="45675" rIns="91400" bIns="45675"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900" b="0" i="0" u="none" strike="noStrike" cap="none">
                <a:solidFill>
                  <a:schemeClr val="dk1"/>
                </a:solidFill>
                <a:latin typeface="Calibri"/>
                <a:ea typeface="Calibri"/>
                <a:cs typeface="Calibri"/>
                <a:sym typeface="Calibri"/>
              </a:defRPr>
            </a:lvl9pPr>
          </a:lstStyle>
          <a:p>
            <a:endParaRPr/>
          </a:p>
        </p:txBody>
      </p:sp>
      <p:sp>
        <p:nvSpPr>
          <p:cNvPr id="14" name="Google Shape;14;p35"/>
          <p:cNvSpPr txBox="1">
            <a:spLocks noGrp="1"/>
          </p:cNvSpPr>
          <p:nvPr>
            <p:ph type="sldNum" idx="12"/>
          </p:nvPr>
        </p:nvSpPr>
        <p:spPr>
          <a:xfrm>
            <a:off x="8610600" y="6356352"/>
            <a:ext cx="2743200" cy="365125"/>
          </a:xfrm>
          <a:prstGeom prst="rect">
            <a:avLst/>
          </a:prstGeom>
          <a:noFill/>
          <a:ln>
            <a:noFill/>
          </a:ln>
        </p:spPr>
        <p:txBody>
          <a:bodyPr spcFirstLastPara="1" wrap="square" lIns="91400" tIns="45675" rIns="91400" bIns="45675"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sz="1500">
              <a:solidFill>
                <a:srgbClr val="000000"/>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2" r:id="rId1"/>
    <p:sldLayoutId id="2147483655" r:id="rId2"/>
    <p:sldLayoutId id="2147483657" r:id="rId3"/>
    <p:sldLayoutId id="2147483658" r:id="rId4"/>
    <p:sldLayoutId id="2147483659" r:id="rId5"/>
    <p:sldLayoutId id="2147483660" r:id="rId6"/>
    <p:sldLayoutId id="2147483661"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5.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3.xml"/><Relationship Id="rId5" Type="http://schemas.openxmlformats.org/officeDocument/2006/relationships/image" Target="../media/image3.jpeg"/><Relationship Id="rId4" Type="http://schemas.openxmlformats.org/officeDocument/2006/relationships/image" Target="../media/image8.jpg"/></Relationships>
</file>

<file path=ppt/slides/_rels/slide3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98;p2"/>
          <p:cNvSpPr txBox="1"/>
          <p:nvPr/>
        </p:nvSpPr>
        <p:spPr>
          <a:xfrm>
            <a:off x="-1" y="701742"/>
            <a:ext cx="12191999" cy="492400"/>
          </a:xfrm>
          <a:prstGeom prst="rect">
            <a:avLst/>
          </a:prstGeom>
          <a:noFill/>
          <a:ln>
            <a:noFill/>
          </a:ln>
        </p:spPr>
        <p:txBody>
          <a:bodyPr spcFirstLastPara="1" wrap="square" lIns="121875" tIns="60925" rIns="121875" bIns="60925" anchor="t" anchorCtr="0">
            <a:spAutoFit/>
          </a:bodyPr>
          <a:lstStyle/>
          <a:p>
            <a:pPr marL="0" marR="0" lvl="0" indent="0" algn="l" rtl="0">
              <a:lnSpc>
                <a:spcPct val="100000"/>
              </a:lnSpc>
              <a:spcBef>
                <a:spcPts val="0"/>
              </a:spcBef>
              <a:spcAft>
                <a:spcPts val="0"/>
              </a:spcAft>
              <a:buNone/>
            </a:pPr>
            <a:endParaRPr sz="2400" b="0" i="0" u="none" strike="noStrike" cap="none" dirty="0">
              <a:solidFill>
                <a:srgbClr val="000000"/>
              </a:solidFill>
              <a:latin typeface="Times New Roman"/>
              <a:ea typeface="Times New Roman"/>
              <a:cs typeface="Times New Roman"/>
              <a:sym typeface="Times New Roman"/>
            </a:endParaRPr>
          </a:p>
        </p:txBody>
      </p:sp>
      <p:pic>
        <p:nvPicPr>
          <p:cNvPr id="5" name="Google Shape;99;p2"/>
          <p:cNvPicPr preferRelativeResize="0"/>
          <p:nvPr/>
        </p:nvPicPr>
        <p:blipFill rotWithShape="1">
          <a:blip r:embed="rId2">
            <a:alphaModFix/>
          </a:blip>
          <a:srcRect/>
          <a:stretch/>
        </p:blipFill>
        <p:spPr>
          <a:xfrm>
            <a:off x="14086508" y="11637873"/>
            <a:ext cx="158226" cy="163709"/>
          </a:xfrm>
          <a:prstGeom prst="rect">
            <a:avLst/>
          </a:prstGeom>
          <a:noFill/>
          <a:ln>
            <a:noFill/>
          </a:ln>
        </p:spPr>
      </p:pic>
      <p:sp>
        <p:nvSpPr>
          <p:cNvPr id="8" name="AutoShape 4" descr="DALL·E 2024-11-21 08.42.52 - A futuristic and visually appealing train designed for technology projects, with a sleek and modern design, surrounded by a professional and clean bac.webp">
            <a:extLst>
              <a:ext uri="{FF2B5EF4-FFF2-40B4-BE49-F238E27FC236}">
                <a16:creationId xmlns:a16="http://schemas.microsoft.com/office/drawing/2014/main" id="{9A5763A6-5270-B507-E200-86C83BFA5A70}"/>
              </a:ext>
            </a:extLst>
          </p:cNvPr>
          <p:cNvSpPr>
            <a:spLocks noChangeAspect="1" noChangeArrowheads="1"/>
          </p:cNvSpPr>
          <p:nvPr/>
        </p:nvSpPr>
        <p:spPr bwMode="auto">
          <a:xfrm>
            <a:off x="3300414" y="1480008"/>
            <a:ext cx="5077932" cy="5111292"/>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26" name="Picture 2">
            <a:extLst>
              <a:ext uri="{FF2B5EF4-FFF2-40B4-BE49-F238E27FC236}">
                <a16:creationId xmlns:a16="http://schemas.microsoft.com/office/drawing/2014/main" id="{0EB5DD7C-FE5A-EE90-DC1F-7BE3E4DED5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5031555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A114E-D9B5-4621-4281-D9C9B80D87CA}"/>
              </a:ext>
            </a:extLst>
          </p:cNvPr>
          <p:cNvSpPr>
            <a:spLocks noGrp="1"/>
          </p:cNvSpPr>
          <p:nvPr>
            <p:ph type="title"/>
          </p:nvPr>
        </p:nvSpPr>
        <p:spPr>
          <a:xfrm>
            <a:off x="0" y="0"/>
            <a:ext cx="12191999" cy="4562487"/>
          </a:xfrm>
        </p:spPr>
        <p:txBody>
          <a:bodyPr>
            <a:normAutofit/>
          </a:bodyPr>
          <a:lstStyle/>
          <a:p>
            <a:r>
              <a:rPr lang="en-IN" sz="9600" dirty="0">
                <a:solidFill>
                  <a:schemeClr val="accent1">
                    <a:lumMod val="60000"/>
                    <a:lumOff val="40000"/>
                  </a:schemeClr>
                </a:solidFill>
              </a:rPr>
              <a:t>                EDA</a:t>
            </a:r>
          </a:p>
        </p:txBody>
      </p:sp>
      <p:pic>
        <p:nvPicPr>
          <p:cNvPr id="3" name="Picture 2">
            <a:extLst>
              <a:ext uri="{FF2B5EF4-FFF2-40B4-BE49-F238E27FC236}">
                <a16:creationId xmlns:a16="http://schemas.microsoft.com/office/drawing/2014/main" id="{83462CC8-5261-083F-DD81-B2ABBB9FED13}"/>
              </a:ext>
            </a:extLst>
          </p:cNvPr>
          <p:cNvPicPr>
            <a:picLocks noChangeAspect="1"/>
          </p:cNvPicPr>
          <p:nvPr/>
        </p:nvPicPr>
        <p:blipFill>
          <a:blip r:embed="rId2"/>
          <a:stretch>
            <a:fillRect/>
          </a:stretch>
        </p:blipFill>
        <p:spPr>
          <a:xfrm>
            <a:off x="9658350" y="5794296"/>
            <a:ext cx="2533650" cy="1063704"/>
          </a:xfrm>
          <a:prstGeom prst="rect">
            <a:avLst/>
          </a:prstGeom>
        </p:spPr>
      </p:pic>
    </p:spTree>
    <p:extLst>
      <p:ext uri="{BB962C8B-B14F-4D97-AF65-F5344CB8AC3E}">
        <p14:creationId xmlns:p14="http://schemas.microsoft.com/office/powerpoint/2010/main" val="20582084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a:extLst>
              <a:ext uri="{FF2B5EF4-FFF2-40B4-BE49-F238E27FC236}">
                <a16:creationId xmlns:a16="http://schemas.microsoft.com/office/drawing/2014/main" id="{EB3E7CE2-A0C8-8866-81B6-41D4CDCE4416}"/>
              </a:ext>
            </a:extLst>
          </p:cNvPr>
          <p:cNvSpPr>
            <a:spLocks noChangeArrowheads="1"/>
          </p:cNvSpPr>
          <p:nvPr/>
        </p:nvSpPr>
        <p:spPr bwMode="auto">
          <a:xfrm>
            <a:off x="0" y="-29639"/>
            <a:ext cx="12192000" cy="28469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mn-lt"/>
              </a:rPr>
              <a:t>📊 EDA Insights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300" b="1" i="0" u="none" strike="noStrike" cap="none" normalizeH="0" baseline="0" dirty="0">
              <a:ln>
                <a:noFill/>
              </a:ln>
              <a:solidFill>
                <a:schemeClr val="tx1"/>
              </a:solidFill>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mn-lt"/>
              </a:rPr>
              <a:t>1. Class Distribution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mn-lt"/>
              </a:rPr>
              <a:t>All samples in the given snippet belong to the </a:t>
            </a:r>
            <a:r>
              <a:rPr kumimoji="0" lang="en-US" altLang="en-US" sz="2800" b="1" i="0" u="none" strike="noStrike" cap="none" normalizeH="0" baseline="0" dirty="0">
                <a:ln>
                  <a:noFill/>
                </a:ln>
                <a:solidFill>
                  <a:schemeClr val="tx1"/>
                </a:solidFill>
                <a:effectLst/>
                <a:latin typeface="+mn-lt"/>
              </a:rPr>
              <a:t>'CC'</a:t>
            </a:r>
            <a:r>
              <a:rPr kumimoji="0" lang="en-US" altLang="en-US" sz="2800" b="0" i="0" u="none" strike="noStrike" cap="none" normalizeH="0" baseline="0" dirty="0">
                <a:ln>
                  <a:noFill/>
                </a:ln>
                <a:solidFill>
                  <a:schemeClr val="tx1"/>
                </a:solidFill>
                <a:effectLst/>
                <a:latin typeface="+mn-lt"/>
              </a:rPr>
              <a:t> class.</a:t>
            </a:r>
          </a:p>
          <a:p>
            <a:pPr marL="0" marR="0" lvl="0" indent="0" algn="l"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mn-lt"/>
              </a:rPr>
              <a:t>✅ Action: Check full dataset later to ensure all classes (CC, HCC,   NORMAL) are balanced.</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TextBox 8">
            <a:extLst>
              <a:ext uri="{FF2B5EF4-FFF2-40B4-BE49-F238E27FC236}">
                <a16:creationId xmlns:a16="http://schemas.microsoft.com/office/drawing/2014/main" id="{96E60401-8F3C-06A7-E570-ED13086B8851}"/>
              </a:ext>
            </a:extLst>
          </p:cNvPr>
          <p:cNvSpPr txBox="1"/>
          <p:nvPr/>
        </p:nvSpPr>
        <p:spPr>
          <a:xfrm>
            <a:off x="0" y="2697480"/>
            <a:ext cx="12192000" cy="2800767"/>
          </a:xfrm>
          <a:prstGeom prst="rect">
            <a:avLst/>
          </a:prstGeom>
          <a:noFill/>
        </p:spPr>
        <p:txBody>
          <a:bodyPr wrap="square">
            <a:spAutoFit/>
          </a:bodyPr>
          <a:lstStyle/>
          <a:p>
            <a:pPr>
              <a:buNone/>
            </a:pPr>
            <a:r>
              <a:rPr lang="en-US" sz="3600" b="1" dirty="0">
                <a:latin typeface="+mn-lt"/>
              </a:rPr>
              <a:t>2. Image Size (Width &amp; Height)</a:t>
            </a:r>
          </a:p>
          <a:p>
            <a:pPr>
              <a:buFont typeface="Arial" panose="020B0604020202020204" pitchFamily="34" charset="0"/>
              <a:buChar char="•"/>
            </a:pPr>
            <a:r>
              <a:rPr lang="en-US" sz="2800" b="1" dirty="0">
                <a:latin typeface="+mn-lt"/>
              </a:rPr>
              <a:t>Width Range:</a:t>
            </a:r>
            <a:r>
              <a:rPr lang="en-US" sz="2800" dirty="0">
                <a:latin typeface="+mn-lt"/>
              </a:rPr>
              <a:t> 685 </a:t>
            </a:r>
            <a:r>
              <a:rPr lang="en-US" sz="2800" dirty="0" err="1">
                <a:latin typeface="+mn-lt"/>
              </a:rPr>
              <a:t>px</a:t>
            </a:r>
            <a:r>
              <a:rPr lang="en-US" sz="2800" dirty="0">
                <a:latin typeface="+mn-lt"/>
              </a:rPr>
              <a:t> to 2448 </a:t>
            </a:r>
            <a:r>
              <a:rPr lang="en-US" sz="2800" dirty="0" err="1">
                <a:latin typeface="+mn-lt"/>
              </a:rPr>
              <a:t>px</a:t>
            </a:r>
            <a:endParaRPr lang="en-US" sz="2800" dirty="0">
              <a:latin typeface="+mn-lt"/>
            </a:endParaRPr>
          </a:p>
          <a:p>
            <a:pPr>
              <a:buFont typeface="Arial" panose="020B0604020202020204" pitchFamily="34" charset="0"/>
              <a:buChar char="•"/>
            </a:pPr>
            <a:r>
              <a:rPr lang="en-US" sz="2800" b="1" dirty="0">
                <a:latin typeface="+mn-lt"/>
              </a:rPr>
              <a:t>Height Range:</a:t>
            </a:r>
            <a:r>
              <a:rPr lang="en-US" sz="2800" dirty="0">
                <a:latin typeface="+mn-lt"/>
              </a:rPr>
              <a:t> 451 </a:t>
            </a:r>
            <a:r>
              <a:rPr lang="en-US" sz="2800" dirty="0" err="1">
                <a:latin typeface="+mn-lt"/>
              </a:rPr>
              <a:t>px</a:t>
            </a:r>
            <a:r>
              <a:rPr lang="en-US" sz="2800" dirty="0">
                <a:latin typeface="+mn-lt"/>
              </a:rPr>
              <a:t> to 1920 </a:t>
            </a:r>
            <a:r>
              <a:rPr lang="en-US" sz="2800" dirty="0" err="1">
                <a:latin typeface="+mn-lt"/>
              </a:rPr>
              <a:t>px</a:t>
            </a:r>
            <a:endParaRPr lang="en-US" sz="2800" dirty="0">
              <a:latin typeface="+mn-lt"/>
            </a:endParaRPr>
          </a:p>
          <a:p>
            <a:pPr>
              <a:buFont typeface="Arial" panose="020B0604020202020204" pitchFamily="34" charset="0"/>
              <a:buChar char="•"/>
            </a:pPr>
            <a:r>
              <a:rPr lang="en-US" sz="2800" dirty="0">
                <a:latin typeface="+mn-lt"/>
              </a:rPr>
              <a:t>Images have </a:t>
            </a:r>
            <a:r>
              <a:rPr lang="en-US" sz="2800" b="1" dirty="0">
                <a:latin typeface="+mn-lt"/>
              </a:rPr>
              <a:t>large variation in size</a:t>
            </a:r>
            <a:r>
              <a:rPr lang="en-US" sz="2800" dirty="0">
                <a:latin typeface="+mn-lt"/>
              </a:rPr>
              <a:t>.</a:t>
            </a:r>
          </a:p>
          <a:p>
            <a:r>
              <a:rPr lang="en-US" sz="2800" dirty="0">
                <a:latin typeface="+mn-lt"/>
              </a:rPr>
              <a:t>✅ Action: Consider resizing images to a consistent size before model training</a:t>
            </a:r>
            <a:r>
              <a:rPr lang="en-US" dirty="0">
                <a:latin typeface="+mn-lt"/>
              </a:rPr>
              <a:t>.</a:t>
            </a:r>
          </a:p>
        </p:txBody>
      </p:sp>
      <p:pic>
        <p:nvPicPr>
          <p:cNvPr id="10" name="Picture 9">
            <a:extLst>
              <a:ext uri="{FF2B5EF4-FFF2-40B4-BE49-F238E27FC236}">
                <a16:creationId xmlns:a16="http://schemas.microsoft.com/office/drawing/2014/main" id="{DF3EFC2D-54CC-F953-A1B6-B4B52319D90A}"/>
              </a:ext>
            </a:extLst>
          </p:cNvPr>
          <p:cNvPicPr>
            <a:picLocks noChangeAspect="1"/>
          </p:cNvPicPr>
          <p:nvPr/>
        </p:nvPicPr>
        <p:blipFill>
          <a:blip r:embed="rId2"/>
          <a:stretch>
            <a:fillRect/>
          </a:stretch>
        </p:blipFill>
        <p:spPr>
          <a:xfrm>
            <a:off x="9658350" y="5794296"/>
            <a:ext cx="2533650" cy="1063704"/>
          </a:xfrm>
          <a:prstGeom prst="rect">
            <a:avLst/>
          </a:prstGeom>
        </p:spPr>
      </p:pic>
    </p:spTree>
    <p:extLst>
      <p:ext uri="{BB962C8B-B14F-4D97-AF65-F5344CB8AC3E}">
        <p14:creationId xmlns:p14="http://schemas.microsoft.com/office/powerpoint/2010/main" val="217690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03AB2C-B389-E1AF-FF68-DB391EC0BFC8}"/>
              </a:ext>
            </a:extLst>
          </p:cNvPr>
          <p:cNvSpPr>
            <a:spLocks noGrp="1"/>
          </p:cNvSpPr>
          <p:nvPr>
            <p:ph type="title"/>
          </p:nvPr>
        </p:nvSpPr>
        <p:spPr>
          <a:xfrm>
            <a:off x="0" y="1"/>
            <a:ext cx="11347451" cy="2514600"/>
          </a:xfrm>
        </p:spPr>
        <p:txBody>
          <a:bodyPr>
            <a:normAutofit fontScale="90000"/>
          </a:bodyPr>
          <a:lstStyle/>
          <a:p>
            <a:r>
              <a:rPr lang="en-US" sz="4000" b="1" dirty="0">
                <a:latin typeface="+mn-lt"/>
              </a:rPr>
              <a:t>3. Aspect Ratio</a:t>
            </a:r>
            <a:br>
              <a:rPr lang="en-US" sz="3100" b="1" dirty="0">
                <a:latin typeface="+mn-lt"/>
              </a:rPr>
            </a:br>
            <a:r>
              <a:rPr lang="en-US" sz="3100" b="1" dirty="0">
                <a:latin typeface="+mn-lt"/>
              </a:rPr>
              <a:t>Aspect Ratio Range:</a:t>
            </a:r>
            <a:r>
              <a:rPr lang="en-US" sz="3100" dirty="0">
                <a:latin typeface="+mn-lt"/>
              </a:rPr>
              <a:t> 1.27 to 1.68</a:t>
            </a:r>
            <a:br>
              <a:rPr lang="en-US" sz="3100" dirty="0">
                <a:latin typeface="+mn-lt"/>
              </a:rPr>
            </a:br>
            <a:r>
              <a:rPr lang="en-US" sz="3100" dirty="0">
                <a:latin typeface="+mn-lt"/>
              </a:rPr>
              <a:t>Most images are </a:t>
            </a:r>
            <a:r>
              <a:rPr lang="en-US" sz="3100" b="1" dirty="0">
                <a:latin typeface="+mn-lt"/>
              </a:rPr>
              <a:t>wider than tall</a:t>
            </a:r>
            <a:r>
              <a:rPr lang="en-US" sz="3100" dirty="0">
                <a:latin typeface="+mn-lt"/>
              </a:rPr>
              <a:t> (Aspect Ratio &gt; 1).</a:t>
            </a:r>
            <a:br>
              <a:rPr lang="en-US" sz="3100" dirty="0">
                <a:latin typeface="+mn-lt"/>
              </a:rPr>
            </a:br>
            <a:r>
              <a:rPr lang="en-US" sz="3100" dirty="0">
                <a:latin typeface="+mn-lt"/>
              </a:rPr>
              <a:t>✅ Action: Maintain aspect ratio if resizing to avoid image distortion.</a:t>
            </a:r>
            <a:br>
              <a:rPr lang="en-US" dirty="0"/>
            </a:br>
            <a:endParaRPr lang="en-IN" dirty="0"/>
          </a:p>
        </p:txBody>
      </p:sp>
      <p:sp>
        <p:nvSpPr>
          <p:cNvPr id="6" name="TextBox 5">
            <a:extLst>
              <a:ext uri="{FF2B5EF4-FFF2-40B4-BE49-F238E27FC236}">
                <a16:creationId xmlns:a16="http://schemas.microsoft.com/office/drawing/2014/main" id="{9CC72956-43C0-6E06-8763-270493431194}"/>
              </a:ext>
            </a:extLst>
          </p:cNvPr>
          <p:cNvSpPr txBox="1"/>
          <p:nvPr/>
        </p:nvSpPr>
        <p:spPr>
          <a:xfrm>
            <a:off x="0" y="2758440"/>
            <a:ext cx="11978640" cy="2800767"/>
          </a:xfrm>
          <a:prstGeom prst="rect">
            <a:avLst/>
          </a:prstGeom>
          <a:noFill/>
        </p:spPr>
        <p:txBody>
          <a:bodyPr wrap="square">
            <a:spAutoFit/>
          </a:bodyPr>
          <a:lstStyle/>
          <a:p>
            <a:r>
              <a:rPr lang="en-US" sz="3600" b="1" dirty="0"/>
              <a:t>4. Intensity Analysis</a:t>
            </a:r>
          </a:p>
          <a:p>
            <a:r>
              <a:rPr lang="en-US" sz="2800" dirty="0"/>
              <a:t>Mean Intensity varies from ~136 to ~184.</a:t>
            </a:r>
          </a:p>
          <a:p>
            <a:r>
              <a:rPr lang="en-US" sz="2800" dirty="0"/>
              <a:t>Median Intensity is generally higher than mean in most cases → slight right skew in pixel intensity distribution.</a:t>
            </a:r>
          </a:p>
          <a:p>
            <a:r>
              <a:rPr lang="en-US" sz="2800" dirty="0"/>
              <a:t>Mode Intensity varies a lot: values like 0, 171, 201 </a:t>
            </a:r>
            <a:r>
              <a:rPr lang="en-US" sz="2800" dirty="0" err="1"/>
              <a:t>seen.Mode</a:t>
            </a:r>
            <a:r>
              <a:rPr lang="en-US" sz="2800" dirty="0"/>
              <a:t> 0 suggests presence of black or very dark regions in some images.</a:t>
            </a:r>
            <a:endParaRPr lang="en-IN" sz="2800" dirty="0"/>
          </a:p>
        </p:txBody>
      </p:sp>
    </p:spTree>
    <p:extLst>
      <p:ext uri="{BB962C8B-B14F-4D97-AF65-F5344CB8AC3E}">
        <p14:creationId xmlns:p14="http://schemas.microsoft.com/office/powerpoint/2010/main" val="31176830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CB842-BAE2-9C3A-698E-B35321E9E596}"/>
              </a:ext>
            </a:extLst>
          </p:cNvPr>
          <p:cNvSpPr>
            <a:spLocks noGrp="1"/>
          </p:cNvSpPr>
          <p:nvPr>
            <p:ph type="title"/>
          </p:nvPr>
        </p:nvSpPr>
        <p:spPr>
          <a:xfrm>
            <a:off x="838200" y="1736728"/>
            <a:ext cx="10515600" cy="2852737"/>
          </a:xfrm>
        </p:spPr>
        <p:txBody>
          <a:bodyPr>
            <a:normAutofit/>
          </a:bodyPr>
          <a:lstStyle/>
          <a:p>
            <a:r>
              <a:rPr lang="en-IN" sz="9600" dirty="0">
                <a:solidFill>
                  <a:schemeClr val="accent1">
                    <a:lumMod val="60000"/>
                    <a:lumOff val="40000"/>
                  </a:schemeClr>
                </a:solidFill>
              </a:rPr>
              <a:t>DATA</a:t>
            </a:r>
            <a:r>
              <a:rPr lang="en-IN" sz="9600" dirty="0"/>
              <a:t> </a:t>
            </a:r>
            <a:r>
              <a:rPr lang="en-IN" sz="9600" dirty="0">
                <a:solidFill>
                  <a:schemeClr val="accent4">
                    <a:lumMod val="60000"/>
                    <a:lumOff val="40000"/>
                  </a:schemeClr>
                </a:solidFill>
              </a:rPr>
              <a:t>PREPROCESSING</a:t>
            </a:r>
          </a:p>
        </p:txBody>
      </p:sp>
      <p:pic>
        <p:nvPicPr>
          <p:cNvPr id="3" name="Picture 2">
            <a:extLst>
              <a:ext uri="{FF2B5EF4-FFF2-40B4-BE49-F238E27FC236}">
                <a16:creationId xmlns:a16="http://schemas.microsoft.com/office/drawing/2014/main" id="{C8ADCDCA-785D-93E3-CEAF-25071339F060}"/>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34664980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65CB4-F70A-1C71-4923-EF027FF82A26}"/>
              </a:ext>
            </a:extLst>
          </p:cNvPr>
          <p:cNvSpPr>
            <a:spLocks noGrp="1"/>
          </p:cNvSpPr>
          <p:nvPr>
            <p:ph type="title"/>
          </p:nvPr>
        </p:nvSpPr>
        <p:spPr>
          <a:xfrm>
            <a:off x="100014" y="1471613"/>
            <a:ext cx="11991974" cy="4700587"/>
          </a:xfrm>
        </p:spPr>
        <p:txBody>
          <a:bodyPr>
            <a:normAutofit fontScale="90000"/>
          </a:bodyPr>
          <a:lstStyle/>
          <a:p>
            <a:pPr>
              <a:lnSpc>
                <a:spcPct val="107000"/>
              </a:lnSpc>
              <a:spcAft>
                <a:spcPts val="800"/>
              </a:spcAft>
            </a:pPr>
            <a:br>
              <a:rPr lang="en-IN" sz="18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Each original image undergoes the following 10 transformations:</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(1)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Filtered – Gaussian Blur</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(2)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Shifted – Translation (30 pixels right &amp; down)</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(3)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Cropped – 20 pixels removed from all sides</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(4)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Padded – 20 pixels black border added</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(5)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Normalized – Scaled pixel values to [0, 1] (then rescaled for saving)</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(6)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Augmented – Using </a:t>
            </a:r>
            <a:r>
              <a:rPr lang="en-IN" sz="3100" b="1" dirty="0" err="1">
                <a:effectLst/>
                <a:latin typeface="Segoe UI Emoji" panose="020B0502040204020203" pitchFamily="34" charset="0"/>
                <a:ea typeface="Calibri" panose="020F0502020204030204" pitchFamily="34" charset="0"/>
                <a:cs typeface="Segoe UI Emoji" panose="020B0502040204020203" pitchFamily="34" charset="0"/>
              </a:rPr>
              <a:t>ImageDataGenerator</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 (1 random augmented image)</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(7)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Rotated 90° – Clockwise rotation</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(8)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Transposed – Diagonal flip (cv2.transpose)</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(9)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H-Flip – Horizontal flip</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Calibri" panose="020F0502020204030204" pitchFamily="34" charset="0"/>
                <a:ea typeface="Calibri" panose="020F0502020204030204" pitchFamily="34" charset="0"/>
                <a:cs typeface="Mangal" panose="02040503050203030202" pitchFamily="18" charset="0"/>
              </a:rPr>
              <a:t>(10) </a:t>
            </a: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V-Flip – Vertical flip</a:t>
            </a:r>
            <a:br>
              <a:rPr lang="en-IN" sz="2000" dirty="0">
                <a:effectLst/>
                <a:latin typeface="Calibri" panose="020F0502020204030204" pitchFamily="34" charset="0"/>
                <a:ea typeface="Calibri" panose="020F0502020204030204" pitchFamily="34" charset="0"/>
                <a:cs typeface="Mangal" panose="02040503050203030202" pitchFamily="18" charset="0"/>
              </a:rPr>
            </a:br>
            <a:endParaRPr lang="en-IN" sz="2000" dirty="0"/>
          </a:p>
        </p:txBody>
      </p:sp>
      <p:sp>
        <p:nvSpPr>
          <p:cNvPr id="4" name="Text Placeholder 3">
            <a:extLst>
              <a:ext uri="{FF2B5EF4-FFF2-40B4-BE49-F238E27FC236}">
                <a16:creationId xmlns:a16="http://schemas.microsoft.com/office/drawing/2014/main" id="{A0CD1084-A972-F8F7-09B5-6DC00760039C}"/>
              </a:ext>
            </a:extLst>
          </p:cNvPr>
          <p:cNvSpPr>
            <a:spLocks noGrp="1"/>
          </p:cNvSpPr>
          <p:nvPr>
            <p:ph type="body" idx="1"/>
          </p:nvPr>
        </p:nvSpPr>
        <p:spPr>
          <a:xfrm>
            <a:off x="100013" y="1"/>
            <a:ext cx="11247438" cy="742950"/>
          </a:xfrm>
        </p:spPr>
        <p:txBody>
          <a:bodyPr>
            <a:normAutofit/>
          </a:bodyPr>
          <a:lstStyle/>
          <a:p>
            <a:r>
              <a:rPr lang="en-IN" sz="3200" b="1" dirty="0">
                <a:solidFill>
                  <a:schemeClr val="tx1"/>
                </a:solidFill>
                <a:effectLst/>
                <a:latin typeface="Segoe UI Emoji" panose="020B0502040204020203" pitchFamily="34" charset="0"/>
                <a:ea typeface="Calibri" panose="020F0502020204030204" pitchFamily="34" charset="0"/>
                <a:cs typeface="Segoe UI Emoji" panose="020B0502040204020203" pitchFamily="34" charset="0"/>
              </a:rPr>
              <a:t>📌DATA AUGMENTATION &amp; PREPROCESSING STEPS</a:t>
            </a:r>
            <a:endParaRPr lang="en-IN" sz="3200" dirty="0">
              <a:solidFill>
                <a:schemeClr val="tx1"/>
              </a:solidFill>
            </a:endParaRPr>
          </a:p>
        </p:txBody>
      </p:sp>
      <p:pic>
        <p:nvPicPr>
          <p:cNvPr id="3" name="Picture 2">
            <a:extLst>
              <a:ext uri="{FF2B5EF4-FFF2-40B4-BE49-F238E27FC236}">
                <a16:creationId xmlns:a16="http://schemas.microsoft.com/office/drawing/2014/main" id="{C2392F04-056A-A6F0-8F8C-F234780A8058}"/>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2687218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3AE66310-00C9-E46F-27BA-21B41BF2DC1C}"/>
              </a:ext>
            </a:extLst>
          </p:cNvPr>
          <p:cNvGraphicFramePr>
            <a:graphicFrameLocks noGrp="1"/>
          </p:cNvGraphicFramePr>
          <p:nvPr>
            <p:extLst>
              <p:ext uri="{D42A27DB-BD31-4B8C-83A1-F6EECF244321}">
                <p14:modId xmlns:p14="http://schemas.microsoft.com/office/powerpoint/2010/main" val="2285844260"/>
              </p:ext>
            </p:extLst>
          </p:nvPr>
        </p:nvGraphicFramePr>
        <p:xfrm>
          <a:off x="271463" y="942976"/>
          <a:ext cx="10834688" cy="1428750"/>
        </p:xfrm>
        <a:graphic>
          <a:graphicData uri="http://schemas.openxmlformats.org/drawingml/2006/table">
            <a:tbl>
              <a:tblPr firstRow="1" firstCol="1" bandRow="1">
                <a:tableStyleId>{2C2D7396-3E8A-4C48-A43C-EBEA59809495}</a:tableStyleId>
              </a:tblPr>
              <a:tblGrid>
                <a:gridCol w="5417344">
                  <a:extLst>
                    <a:ext uri="{9D8B030D-6E8A-4147-A177-3AD203B41FA5}">
                      <a16:colId xmlns:a16="http://schemas.microsoft.com/office/drawing/2014/main" val="3507054289"/>
                    </a:ext>
                  </a:extLst>
                </a:gridCol>
                <a:gridCol w="5417344">
                  <a:extLst>
                    <a:ext uri="{9D8B030D-6E8A-4147-A177-3AD203B41FA5}">
                      <a16:colId xmlns:a16="http://schemas.microsoft.com/office/drawing/2014/main" val="1709104479"/>
                    </a:ext>
                  </a:extLst>
                </a:gridCol>
              </a:tblGrid>
              <a:tr h="285750">
                <a:tc>
                  <a:txBody>
                    <a:bodyPr/>
                    <a:lstStyle/>
                    <a:p>
                      <a:pPr>
                        <a:lnSpc>
                          <a:spcPct val="107000"/>
                        </a:lnSpc>
                        <a:spcAft>
                          <a:spcPts val="800"/>
                        </a:spcAft>
                        <a:buNone/>
                      </a:pPr>
                      <a:r>
                        <a:rPr lang="en-IN" sz="1600">
                          <a:effectLst/>
                        </a:rPr>
                        <a:t>Class</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Original Count</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3930450718"/>
                  </a:ext>
                </a:extLst>
              </a:tr>
              <a:tr h="285750">
                <a:tc>
                  <a:txBody>
                    <a:bodyPr/>
                    <a:lstStyle/>
                    <a:p>
                      <a:pPr>
                        <a:lnSpc>
                          <a:spcPct val="107000"/>
                        </a:lnSpc>
                        <a:spcAft>
                          <a:spcPts val="800"/>
                        </a:spcAft>
                        <a:buNone/>
                      </a:pPr>
                      <a:r>
                        <a:rPr lang="en-IN" sz="1600" dirty="0">
                          <a:effectLst/>
                        </a:rPr>
                        <a:t>HCC</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79 images</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2200221181"/>
                  </a:ext>
                </a:extLst>
              </a:tr>
              <a:tr h="285750">
                <a:tc>
                  <a:txBody>
                    <a:bodyPr/>
                    <a:lstStyle/>
                    <a:p>
                      <a:pPr>
                        <a:lnSpc>
                          <a:spcPct val="107000"/>
                        </a:lnSpc>
                        <a:spcAft>
                          <a:spcPts val="800"/>
                        </a:spcAft>
                        <a:buNone/>
                      </a:pPr>
                      <a:r>
                        <a:rPr lang="en-IN" sz="1600" dirty="0">
                          <a:effectLst/>
                        </a:rPr>
                        <a:t>CC</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dirty="0">
                          <a:effectLst/>
                        </a:rPr>
                        <a:t>170 images</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3744386127"/>
                  </a:ext>
                </a:extLst>
              </a:tr>
              <a:tr h="285750">
                <a:tc>
                  <a:txBody>
                    <a:bodyPr/>
                    <a:lstStyle/>
                    <a:p>
                      <a:pPr>
                        <a:lnSpc>
                          <a:spcPct val="107000"/>
                        </a:lnSpc>
                        <a:spcAft>
                          <a:spcPts val="800"/>
                        </a:spcAft>
                        <a:buNone/>
                      </a:pPr>
                      <a:r>
                        <a:rPr lang="en-IN" sz="1600" dirty="0">
                          <a:effectLst/>
                        </a:rPr>
                        <a:t>NORMAL LIVER</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21 images</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1709980198"/>
                  </a:ext>
                </a:extLst>
              </a:tr>
              <a:tr h="285750">
                <a:tc>
                  <a:txBody>
                    <a:bodyPr/>
                    <a:lstStyle/>
                    <a:p>
                      <a:pPr>
                        <a:lnSpc>
                          <a:spcPct val="107000"/>
                        </a:lnSpc>
                        <a:spcAft>
                          <a:spcPts val="800"/>
                        </a:spcAft>
                        <a:buNone/>
                      </a:pPr>
                      <a:r>
                        <a:rPr lang="en-IN" sz="1600" dirty="0">
                          <a:effectLst/>
                        </a:rPr>
                        <a:t>Total</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dirty="0">
                          <a:effectLst/>
                        </a:rPr>
                        <a:t>270 images</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2402856187"/>
                  </a:ext>
                </a:extLst>
              </a:tr>
            </a:tbl>
          </a:graphicData>
        </a:graphic>
      </p:graphicFrame>
      <p:sp>
        <p:nvSpPr>
          <p:cNvPr id="5" name="Rectangle 1">
            <a:extLst>
              <a:ext uri="{FF2B5EF4-FFF2-40B4-BE49-F238E27FC236}">
                <a16:creationId xmlns:a16="http://schemas.microsoft.com/office/drawing/2014/main" id="{FB600A52-C2DB-ED5F-8321-8CB35D0437AE}"/>
              </a:ext>
            </a:extLst>
          </p:cNvPr>
          <p:cNvSpPr>
            <a:spLocks noGrp="1" noChangeArrowheads="1"/>
          </p:cNvSpPr>
          <p:nvPr>
            <p:ph type="title"/>
          </p:nvPr>
        </p:nvSpPr>
        <p:spPr bwMode="auto">
          <a:xfrm>
            <a:off x="271463" y="328938"/>
            <a:ext cx="11415712"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Segoe UI Emoji" panose="020B0502040204020203" pitchFamily="34" charset="0"/>
              </a:rPr>
              <a:t>3.1📊</a:t>
            </a:r>
            <a:r>
              <a:rPr kumimoji="0" lang="en-US" altLang="en-US" sz="3600" b="1" i="0" u="none" strike="noStrike" cap="none" normalizeH="0" baseline="0" dirty="0">
                <a:ln>
                  <a:noFill/>
                </a:ln>
                <a:solidFill>
                  <a:schemeClr val="tx1"/>
                </a:solidFill>
                <a:effectLst/>
                <a:latin typeface="Segoe UI Emoji" panose="020B0502040204020203" pitchFamily="34" charset="0"/>
                <a:ea typeface="Times New Roman" panose="02020603050405020304" pitchFamily="18" charset="0"/>
                <a:cs typeface="Times New Roman" panose="02020603050405020304" pitchFamily="18" charset="0"/>
              </a:rPr>
              <a:t> Original Dataset Summary</a:t>
            </a:r>
            <a:endParaRPr kumimoji="0" lang="en-US" altLang="en-US" sz="3600" b="0" i="0" u="none" strike="noStrike" cap="none" normalizeH="0" baseline="0" dirty="0">
              <a:ln>
                <a:noFill/>
              </a:ln>
              <a:solidFill>
                <a:schemeClr val="tx1"/>
              </a:solidFill>
              <a:effectLst/>
              <a:latin typeface="Arial" panose="020B0604020202020204" pitchFamily="34" charset="0"/>
            </a:endParaRPr>
          </a:p>
        </p:txBody>
      </p:sp>
      <p:graphicFrame>
        <p:nvGraphicFramePr>
          <p:cNvPr id="6" name="Table 5">
            <a:extLst>
              <a:ext uri="{FF2B5EF4-FFF2-40B4-BE49-F238E27FC236}">
                <a16:creationId xmlns:a16="http://schemas.microsoft.com/office/drawing/2014/main" id="{A3C58554-D111-1169-D6A4-EAC995B6E3F6}"/>
              </a:ext>
            </a:extLst>
          </p:cNvPr>
          <p:cNvGraphicFramePr>
            <a:graphicFrameLocks noGrp="1"/>
          </p:cNvGraphicFramePr>
          <p:nvPr>
            <p:extLst>
              <p:ext uri="{D42A27DB-BD31-4B8C-83A1-F6EECF244321}">
                <p14:modId xmlns:p14="http://schemas.microsoft.com/office/powerpoint/2010/main" val="2727938551"/>
              </p:ext>
            </p:extLst>
          </p:nvPr>
        </p:nvGraphicFramePr>
        <p:xfrm>
          <a:off x="271463" y="4729028"/>
          <a:ext cx="10834689" cy="2128970"/>
        </p:xfrm>
        <a:graphic>
          <a:graphicData uri="http://schemas.openxmlformats.org/drawingml/2006/table">
            <a:tbl>
              <a:tblPr firstRow="1" firstCol="1" bandRow="1">
                <a:tableStyleId>{2C2D7396-3E8A-4C48-A43C-EBEA59809495}</a:tableStyleId>
              </a:tblPr>
              <a:tblGrid>
                <a:gridCol w="3611563">
                  <a:extLst>
                    <a:ext uri="{9D8B030D-6E8A-4147-A177-3AD203B41FA5}">
                      <a16:colId xmlns:a16="http://schemas.microsoft.com/office/drawing/2014/main" val="1517094500"/>
                    </a:ext>
                  </a:extLst>
                </a:gridCol>
                <a:gridCol w="3611563">
                  <a:extLst>
                    <a:ext uri="{9D8B030D-6E8A-4147-A177-3AD203B41FA5}">
                      <a16:colId xmlns:a16="http://schemas.microsoft.com/office/drawing/2014/main" val="1577991747"/>
                    </a:ext>
                  </a:extLst>
                </a:gridCol>
                <a:gridCol w="3611563">
                  <a:extLst>
                    <a:ext uri="{9D8B030D-6E8A-4147-A177-3AD203B41FA5}">
                      <a16:colId xmlns:a16="http://schemas.microsoft.com/office/drawing/2014/main" val="666376920"/>
                    </a:ext>
                  </a:extLst>
                </a:gridCol>
              </a:tblGrid>
              <a:tr h="425794">
                <a:tc>
                  <a:txBody>
                    <a:bodyPr/>
                    <a:lstStyle/>
                    <a:p>
                      <a:pPr>
                        <a:lnSpc>
                          <a:spcPct val="107000"/>
                        </a:lnSpc>
                        <a:spcAft>
                          <a:spcPts val="800"/>
                        </a:spcAft>
                        <a:buNone/>
                      </a:pPr>
                      <a:r>
                        <a:rPr lang="en-IN" sz="1600" dirty="0">
                          <a:effectLst/>
                        </a:rPr>
                        <a:t>Class</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   Transformed Count</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        Total (Original + Augmented)</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239802727"/>
                  </a:ext>
                </a:extLst>
              </a:tr>
              <a:tr h="425794">
                <a:tc>
                  <a:txBody>
                    <a:bodyPr/>
                    <a:lstStyle/>
                    <a:p>
                      <a:pPr>
                        <a:lnSpc>
                          <a:spcPct val="107000"/>
                        </a:lnSpc>
                        <a:spcAft>
                          <a:spcPts val="800"/>
                        </a:spcAft>
                        <a:buNone/>
                      </a:pPr>
                      <a:r>
                        <a:rPr lang="en-IN" sz="1600" dirty="0">
                          <a:effectLst/>
                        </a:rPr>
                        <a:t>HCC</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79 × 10 = 790</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869 images</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3492398828"/>
                  </a:ext>
                </a:extLst>
              </a:tr>
              <a:tr h="425794">
                <a:tc>
                  <a:txBody>
                    <a:bodyPr/>
                    <a:lstStyle/>
                    <a:p>
                      <a:pPr>
                        <a:lnSpc>
                          <a:spcPct val="107000"/>
                        </a:lnSpc>
                        <a:spcAft>
                          <a:spcPts val="800"/>
                        </a:spcAft>
                        <a:buNone/>
                      </a:pPr>
                      <a:r>
                        <a:rPr lang="en-IN" sz="1600">
                          <a:effectLst/>
                        </a:rPr>
                        <a:t>CC</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170 × 10 = 1700</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1870 images</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2173199250"/>
                  </a:ext>
                </a:extLst>
              </a:tr>
              <a:tr h="425794">
                <a:tc>
                  <a:txBody>
                    <a:bodyPr/>
                    <a:lstStyle/>
                    <a:p>
                      <a:pPr>
                        <a:lnSpc>
                          <a:spcPct val="107000"/>
                        </a:lnSpc>
                        <a:spcAft>
                          <a:spcPts val="800"/>
                        </a:spcAft>
                        <a:buNone/>
                      </a:pPr>
                      <a:r>
                        <a:rPr lang="en-IN" sz="1600" dirty="0">
                          <a:effectLst/>
                        </a:rPr>
                        <a:t>NORMAL LIVER</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dirty="0">
                          <a:effectLst/>
                        </a:rPr>
                        <a:t>21 × 10 = 210</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231 images</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2742368175"/>
                  </a:ext>
                </a:extLst>
              </a:tr>
              <a:tr h="425794">
                <a:tc>
                  <a:txBody>
                    <a:bodyPr/>
                    <a:lstStyle/>
                    <a:p>
                      <a:pPr>
                        <a:lnSpc>
                          <a:spcPct val="107000"/>
                        </a:lnSpc>
                        <a:spcAft>
                          <a:spcPts val="800"/>
                        </a:spcAft>
                        <a:buNone/>
                      </a:pPr>
                      <a:r>
                        <a:rPr lang="en-IN" sz="1600">
                          <a:effectLst/>
                        </a:rPr>
                        <a:t>Total</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a:effectLst/>
                        </a:rPr>
                        <a:t>2700</a:t>
                      </a:r>
                      <a:endParaRPr lang="en-IN" sz="110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tc>
                  <a:txBody>
                    <a:bodyPr/>
                    <a:lstStyle/>
                    <a:p>
                      <a:pPr>
                        <a:lnSpc>
                          <a:spcPct val="107000"/>
                        </a:lnSpc>
                        <a:spcAft>
                          <a:spcPts val="800"/>
                        </a:spcAft>
                        <a:buNone/>
                      </a:pPr>
                      <a:r>
                        <a:rPr lang="en-IN" sz="1600" dirty="0">
                          <a:effectLst/>
                        </a:rPr>
                        <a:t>2970 images</a:t>
                      </a:r>
                      <a:endParaRPr lang="en-IN" sz="1100" dirty="0">
                        <a:effectLst/>
                        <a:latin typeface="Calibri" panose="020F0502020204030204" pitchFamily="34" charset="0"/>
                        <a:ea typeface="Calibri" panose="020F0502020204030204" pitchFamily="34" charset="0"/>
                        <a:cs typeface="Mangal" panose="02040503050203030202" pitchFamily="18" charset="0"/>
                      </a:endParaRPr>
                    </a:p>
                  </a:txBody>
                  <a:tcPr marL="9525" marR="9525" marT="9525" marB="9525" anchor="ctr"/>
                </a:tc>
                <a:extLst>
                  <a:ext uri="{0D108BD9-81ED-4DB2-BD59-A6C34878D82A}">
                    <a16:rowId xmlns:a16="http://schemas.microsoft.com/office/drawing/2014/main" val="219778733"/>
                  </a:ext>
                </a:extLst>
              </a:tr>
            </a:tbl>
          </a:graphicData>
        </a:graphic>
      </p:graphicFrame>
      <p:sp>
        <p:nvSpPr>
          <p:cNvPr id="7" name="Rectangle 2">
            <a:extLst>
              <a:ext uri="{FF2B5EF4-FFF2-40B4-BE49-F238E27FC236}">
                <a16:creationId xmlns:a16="http://schemas.microsoft.com/office/drawing/2014/main" id="{DCC246F8-96A1-9DE2-7118-9A809B014AA8}"/>
              </a:ext>
            </a:extLst>
          </p:cNvPr>
          <p:cNvSpPr>
            <a:spLocks noChangeArrowheads="1"/>
          </p:cNvSpPr>
          <p:nvPr/>
        </p:nvSpPr>
        <p:spPr bwMode="auto">
          <a:xfrm>
            <a:off x="171451" y="2734769"/>
            <a:ext cx="10934700"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Segoe UI Emoji" panose="020B0502040204020203" pitchFamily="34" charset="0"/>
              </a:rPr>
              <a:t>3.</a:t>
            </a:r>
            <a:r>
              <a:rPr lang="en-US" altLang="en-US" sz="3600" b="1" dirty="0">
                <a:solidFill>
                  <a:schemeClr val="tx1"/>
                </a:solidFill>
                <a:latin typeface="Calibri" panose="020F0502020204030204" pitchFamily="34" charset="0"/>
                <a:ea typeface="Times New Roman" panose="02020603050405020304" pitchFamily="18" charset="0"/>
                <a:cs typeface="Segoe UI Emoji" panose="020B0502040204020203" pitchFamily="34" charset="0"/>
              </a:rPr>
              <a:t>2</a:t>
            </a:r>
            <a:r>
              <a:rPr kumimoji="0" lang="en-US" altLang="en-US" sz="3600" b="1" i="0" u="none" strike="noStrike" cap="none" normalizeH="0" baseline="0" dirty="0">
                <a:ln>
                  <a:noFill/>
                </a:ln>
                <a:solidFill>
                  <a:schemeClr val="tx1"/>
                </a:solidFill>
                <a:effectLst/>
                <a:latin typeface="Calibri" panose="020F0502020204030204" pitchFamily="34" charset="0"/>
                <a:ea typeface="Times New Roman" panose="02020603050405020304" pitchFamily="18" charset="0"/>
                <a:cs typeface="Segoe UI Emoji" panose="020B0502040204020203" pitchFamily="34" charset="0"/>
              </a:rPr>
              <a:t>📈</a:t>
            </a:r>
            <a:r>
              <a:rPr kumimoji="0" lang="en-US" altLang="en-US" sz="3600" b="1" i="0" u="none" strike="noStrike" cap="none" normalizeH="0" baseline="0" dirty="0">
                <a:ln>
                  <a:noFill/>
                </a:ln>
                <a:solidFill>
                  <a:schemeClr val="tx1"/>
                </a:solidFill>
                <a:effectLst/>
                <a:latin typeface="Segoe UI Emoji" panose="020B0502040204020203" pitchFamily="34" charset="0"/>
                <a:ea typeface="Times New Roman" panose="02020603050405020304" pitchFamily="18" charset="0"/>
                <a:cs typeface="Times New Roman" panose="02020603050405020304" pitchFamily="18" charset="0"/>
              </a:rPr>
              <a:t> Augmented Dataset Summary (After 10 Transformations per Image)</a:t>
            </a:r>
            <a:endParaRPr kumimoji="0" lang="en-US" altLang="en-US" sz="3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chemeClr val="tx1"/>
                </a:solidFill>
                <a:effectLst/>
                <a:latin typeface="Segoe UI Emoji" panose="020B0502040204020203" pitchFamily="34" charset="0"/>
                <a:ea typeface="Times New Roman" panose="02020603050405020304" pitchFamily="18" charset="0"/>
                <a:cs typeface="Times New Roman" panose="02020603050405020304" pitchFamily="18" charset="0"/>
              </a:rPr>
              <a:t>Each original image generates 10 new transformed images, so:</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pic>
        <p:nvPicPr>
          <p:cNvPr id="2" name="Picture 1">
            <a:extLst>
              <a:ext uri="{FF2B5EF4-FFF2-40B4-BE49-F238E27FC236}">
                <a16:creationId xmlns:a16="http://schemas.microsoft.com/office/drawing/2014/main" id="{0DBC6C1A-5231-D250-5DB8-5AC36D92D053}"/>
              </a:ext>
            </a:extLst>
          </p:cNvPr>
          <p:cNvPicPr>
            <a:picLocks noChangeAspect="1"/>
          </p:cNvPicPr>
          <p:nvPr/>
        </p:nvPicPr>
        <p:blipFill>
          <a:blip r:embed="rId2"/>
          <a:stretch>
            <a:fillRect/>
          </a:stretch>
        </p:blipFill>
        <p:spPr>
          <a:xfrm>
            <a:off x="10363200" y="6125485"/>
            <a:ext cx="1828800" cy="646331"/>
          </a:xfrm>
          <a:prstGeom prst="rect">
            <a:avLst/>
          </a:prstGeom>
        </p:spPr>
      </p:pic>
    </p:spTree>
    <p:extLst>
      <p:ext uri="{BB962C8B-B14F-4D97-AF65-F5344CB8AC3E}">
        <p14:creationId xmlns:p14="http://schemas.microsoft.com/office/powerpoint/2010/main" val="36140267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94D39C-1D6C-8390-63A7-3E308C505B83}"/>
              </a:ext>
            </a:extLst>
          </p:cNvPr>
          <p:cNvSpPr>
            <a:spLocks noGrp="1"/>
          </p:cNvSpPr>
          <p:nvPr>
            <p:ph type="title"/>
          </p:nvPr>
        </p:nvSpPr>
        <p:spPr>
          <a:xfrm>
            <a:off x="0" y="0"/>
            <a:ext cx="11772900" cy="2771775"/>
          </a:xfrm>
        </p:spPr>
        <p:txBody>
          <a:bodyPr>
            <a:normAutofit fontScale="90000"/>
          </a:bodyPr>
          <a:lstStyle/>
          <a:p>
            <a:pPr>
              <a:lnSpc>
                <a:spcPct val="107000"/>
              </a:lnSpc>
              <a:spcAft>
                <a:spcPts val="800"/>
              </a:spcAft>
            </a:pPr>
            <a:r>
              <a:rPr lang="en-IN" sz="3600" b="1" dirty="0">
                <a:effectLst/>
                <a:latin typeface="Segoe UI Emoji" panose="020B0502040204020203" pitchFamily="34" charset="0"/>
                <a:ea typeface="Times New Roman" panose="02020603050405020304" pitchFamily="18" charset="0"/>
                <a:cs typeface="Segoe UI Emoji" panose="020B0502040204020203" pitchFamily="34" charset="0"/>
              </a:rPr>
              <a:t>💾</a:t>
            </a:r>
            <a:r>
              <a:rPr lang="en-IN" sz="3600" b="1" dirty="0">
                <a:effectLst/>
                <a:latin typeface="Segoe UI Emoji" panose="020B0502040204020203" pitchFamily="34" charset="0"/>
                <a:ea typeface="Times New Roman" panose="02020603050405020304" pitchFamily="18" charset="0"/>
                <a:cs typeface="Times New Roman" panose="02020603050405020304" pitchFamily="18" charset="0"/>
              </a:rPr>
              <a:t> Estimated Dataset Size</a:t>
            </a:r>
            <a:br>
              <a:rPr lang="en-IN" sz="1800" dirty="0">
                <a:effectLst/>
                <a:latin typeface="Calibri" panose="020F0502020204030204" pitchFamily="34" charset="0"/>
                <a:ea typeface="Calibri" panose="020F0502020204030204" pitchFamily="34" charset="0"/>
                <a:cs typeface="Mangal" panose="02040503050203030202" pitchFamily="18" charset="0"/>
              </a:rPr>
            </a:br>
            <a:r>
              <a:rPr lang="en-IN" sz="3100" b="1" dirty="0">
                <a:effectLst/>
                <a:latin typeface="Segoe UI Emoji" panose="020B0502040204020203" pitchFamily="34" charset="0"/>
                <a:ea typeface="Times New Roman" panose="02020603050405020304" pitchFamily="18" charset="0"/>
                <a:cs typeface="Times New Roman" panose="02020603050405020304" pitchFamily="18" charset="0"/>
              </a:rPr>
              <a:t>Original Size = 161 MB (270 images)</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b="1" dirty="0">
                <a:effectLst/>
                <a:latin typeface="Segoe UI Emoji" panose="020B0502040204020203" pitchFamily="34" charset="0"/>
                <a:ea typeface="Times New Roman" panose="02020603050405020304" pitchFamily="18" charset="0"/>
                <a:cs typeface="Times New Roman" panose="02020603050405020304" pitchFamily="18" charset="0"/>
              </a:rPr>
              <a:t>After Augmentation (~10x) = ~1.6 GB (2970 images)</a:t>
            </a:r>
            <a:br>
              <a:rPr lang="en-IN" sz="3100" b="1" dirty="0">
                <a:effectLst/>
                <a:latin typeface="Segoe UI Emoji" panose="020B0502040204020203" pitchFamily="34" charset="0"/>
                <a:ea typeface="Times New Roman" panose="02020603050405020304" pitchFamily="18" charset="0"/>
                <a:cs typeface="Times New Roman" panose="02020603050405020304" pitchFamily="18" charset="0"/>
              </a:rPr>
            </a:br>
            <a:br>
              <a:rPr lang="en-IN" sz="1800" dirty="0">
                <a:effectLst/>
                <a:latin typeface="Calibri" panose="020F0502020204030204" pitchFamily="34" charset="0"/>
                <a:ea typeface="Calibri" panose="020F0502020204030204" pitchFamily="34" charset="0"/>
                <a:cs typeface="Mangal" panose="02040503050203030202" pitchFamily="18" charset="0"/>
              </a:rPr>
            </a:br>
            <a:endParaRPr lang="en-IN" dirty="0"/>
          </a:p>
        </p:txBody>
      </p:sp>
      <p:sp>
        <p:nvSpPr>
          <p:cNvPr id="4" name="Rectangle 1">
            <a:extLst>
              <a:ext uri="{FF2B5EF4-FFF2-40B4-BE49-F238E27FC236}">
                <a16:creationId xmlns:a16="http://schemas.microsoft.com/office/drawing/2014/main" id="{F220035A-7851-472D-6DED-47439FFE6DA7}"/>
              </a:ext>
            </a:extLst>
          </p:cNvPr>
          <p:cNvSpPr>
            <a:spLocks noChangeArrowheads="1"/>
          </p:cNvSpPr>
          <p:nvPr/>
        </p:nvSpPr>
        <p:spPr bwMode="auto">
          <a:xfrm>
            <a:off x="100014" y="1612006"/>
            <a:ext cx="10415586" cy="19646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10156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Segoe UI Emoji" panose="020B0502040204020203" pitchFamily="34" charset="0"/>
              </a:rPr>
              <a:t>⚠️ Issue Identified:</a:t>
            </a:r>
            <a:endParaRPr kumimoji="0" lang="en-US" altLang="en-US" sz="3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Segoe UI Emoji" panose="020B0502040204020203" pitchFamily="34" charset="0"/>
              </a:rPr>
              <a:t>Normal Liver had too few samples (231) even after augmentation.</a:t>
            </a:r>
            <a:endParaRPr kumimoji="0" lang="en-US" altLang="en-US" sz="3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Rectangle 3">
            <a:extLst>
              <a:ext uri="{FF2B5EF4-FFF2-40B4-BE49-F238E27FC236}">
                <a16:creationId xmlns:a16="http://schemas.microsoft.com/office/drawing/2014/main" id="{C4FDA12E-C9B9-5CBE-1C83-C61C97F19EFE}"/>
              </a:ext>
            </a:extLst>
          </p:cNvPr>
          <p:cNvSpPr>
            <a:spLocks noChangeArrowheads="1"/>
          </p:cNvSpPr>
          <p:nvPr/>
        </p:nvSpPr>
        <p:spPr bwMode="auto">
          <a:xfrm>
            <a:off x="0" y="3431052"/>
            <a:ext cx="11347450" cy="14721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101568"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Segoe UI Emoji" panose="020B0502040204020203" pitchFamily="34" charset="0"/>
              </a:rPr>
              <a:t>🔧 Solution Applied:</a:t>
            </a:r>
            <a:endParaRPr kumimoji="0" lang="en-US" altLang="en-US" sz="3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320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Segoe UI Emoji" panose="020B0502040204020203" pitchFamily="34" charset="0"/>
              </a:rPr>
              <a:t> further augmented Normal Liver to reach 1000 total images</a:t>
            </a:r>
            <a:r>
              <a:rPr kumimoji="0" lang="en-US" altLang="en-US" sz="16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Segoe UI Emoji" panose="020B0502040204020203" pitchFamily="34" charset="0"/>
              </a:rPr>
              <a:t>.</a:t>
            </a:r>
            <a:endParaRPr kumimoji="0" lang="en-US" altLang="en-US" sz="11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Picture 2">
            <a:extLst>
              <a:ext uri="{FF2B5EF4-FFF2-40B4-BE49-F238E27FC236}">
                <a16:creationId xmlns:a16="http://schemas.microsoft.com/office/drawing/2014/main" id="{E4D20137-F2F5-00A1-4070-08445B03D042}"/>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28060691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3C5E6-0669-A889-DBFC-6D6D9F72E47F}"/>
              </a:ext>
            </a:extLst>
          </p:cNvPr>
          <p:cNvSpPr>
            <a:spLocks noGrp="1"/>
          </p:cNvSpPr>
          <p:nvPr>
            <p:ph type="title"/>
          </p:nvPr>
        </p:nvSpPr>
        <p:spPr>
          <a:xfrm>
            <a:off x="-2" y="-2"/>
            <a:ext cx="12192001" cy="6543677"/>
          </a:xfrm>
        </p:spPr>
        <p:txBody>
          <a:bodyPr>
            <a:normAutofit fontScale="90000"/>
          </a:bodyPr>
          <a:lstStyle/>
          <a:p>
            <a:pPr>
              <a:lnSpc>
                <a:spcPct val="107000"/>
              </a:lnSpc>
              <a:spcAft>
                <a:spcPts val="800"/>
              </a:spcAft>
            </a:pPr>
            <a:br>
              <a:rPr lang="en-IN" sz="4000" b="1" dirty="0">
                <a:effectLst/>
                <a:latin typeface="Segoe UI Emoji" panose="020B0502040204020203" pitchFamily="34" charset="0"/>
                <a:ea typeface="Calibri" panose="020F0502020204030204" pitchFamily="34" charset="0"/>
                <a:cs typeface="Segoe UI Emoji" panose="020B0502040204020203" pitchFamily="34" charset="0"/>
              </a:rPr>
            </a:br>
            <a:r>
              <a:rPr lang="en-IN" sz="4000" b="1" dirty="0">
                <a:effectLst/>
                <a:latin typeface="Segoe UI Emoji" panose="020B0502040204020203" pitchFamily="34" charset="0"/>
                <a:ea typeface="Calibri" panose="020F0502020204030204" pitchFamily="34" charset="0"/>
                <a:cs typeface="Segoe UI Emoji" panose="020B0502040204020203" pitchFamily="34" charset="0"/>
              </a:rPr>
              <a:t>⚖️ BALANCING STRATEGY:</a:t>
            </a:r>
            <a:br>
              <a:rPr lang="en-IN" sz="1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Segoe UI Emoji" panose="020B0502040204020203" pitchFamily="34" charset="0"/>
                <a:ea typeface="Calibri" panose="020F0502020204030204" pitchFamily="34" charset="0"/>
                <a:cs typeface="Segoe UI Emoji" panose="020B0502040204020203" pitchFamily="34" charset="0"/>
              </a:rPr>
              <a:t>To ensure fairness and avoid bias during model training:</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Segoe UI Emoji" panose="020B0502040204020203" pitchFamily="34" charset="0"/>
                <a:ea typeface="Calibri" panose="020F0502020204030204" pitchFamily="34" charset="0"/>
                <a:cs typeface="Segoe UI Emoji" panose="020B0502040204020203" pitchFamily="34" charset="0"/>
              </a:rPr>
              <a:t>You </a:t>
            </a:r>
            <a:r>
              <a:rPr lang="en-IN" sz="3100" dirty="0" err="1">
                <a:effectLst/>
                <a:latin typeface="Segoe UI Emoji" panose="020B0502040204020203" pitchFamily="34" charset="0"/>
                <a:ea typeface="Calibri" panose="020F0502020204030204" pitchFamily="34" charset="0"/>
                <a:cs typeface="Segoe UI Emoji" panose="020B0502040204020203" pitchFamily="34" charset="0"/>
              </a:rPr>
              <a:t>undersampled</a:t>
            </a:r>
            <a:r>
              <a:rPr lang="en-IN" sz="3100" dirty="0">
                <a:effectLst/>
                <a:latin typeface="Segoe UI Emoji" panose="020B0502040204020203" pitchFamily="34" charset="0"/>
                <a:ea typeface="Calibri" panose="020F0502020204030204" pitchFamily="34" charset="0"/>
                <a:cs typeface="Segoe UI Emoji" panose="020B0502040204020203" pitchFamily="34" charset="0"/>
              </a:rPr>
              <a:t> each class to 869 images, matching the HCC class.</a:t>
            </a:r>
            <a:br>
              <a:rPr lang="en-IN" sz="31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Segoe UI Emoji" panose="020B0502040204020203" pitchFamily="34" charset="0"/>
                <a:ea typeface="Calibri" panose="020F0502020204030204" pitchFamily="34" charset="0"/>
                <a:cs typeface="Segoe UI Emoji" panose="020B0502040204020203" pitchFamily="34" charset="0"/>
              </a:rPr>
              <a:t>This created a perfectly balanced dataset with:</a:t>
            </a:r>
            <a:br>
              <a:rPr lang="en-IN" sz="2800" b="1" dirty="0">
                <a:effectLst/>
                <a:latin typeface="Segoe UI Emoji" panose="020B0502040204020203" pitchFamily="34" charset="0"/>
                <a:ea typeface="Calibri" panose="020F0502020204030204" pitchFamily="34" charset="0"/>
                <a:cs typeface="Segoe UI Emoji" panose="020B0502040204020203" pitchFamily="34" charset="0"/>
              </a:rPr>
            </a:br>
            <a:br>
              <a:rPr lang="en-IN" sz="2800" dirty="0">
                <a:effectLst/>
                <a:latin typeface="Calibri" panose="020F0502020204030204" pitchFamily="34" charset="0"/>
                <a:ea typeface="Calibri" panose="020F0502020204030204" pitchFamily="34" charset="0"/>
                <a:cs typeface="Mangal" panose="02040503050203030202" pitchFamily="18" charset="0"/>
              </a:rPr>
            </a:br>
            <a:r>
              <a:rPr lang="en-IN" sz="3100" dirty="0">
                <a:effectLst/>
                <a:latin typeface="Segoe UI Emoji" panose="020B0502040204020203" pitchFamily="34" charset="0"/>
                <a:ea typeface="Calibri" panose="020F0502020204030204" pitchFamily="34" charset="0"/>
                <a:cs typeface="Segoe UI Emoji" panose="020B0502040204020203" pitchFamily="34" charset="0"/>
              </a:rPr>
              <a:t>HCC: 869 images</a:t>
            </a:r>
            <a:br>
              <a:rPr lang="en-IN" sz="3100" dirty="0">
                <a:effectLst/>
                <a:latin typeface="Calibri" panose="020F0502020204030204" pitchFamily="34" charset="0"/>
                <a:ea typeface="Calibri" panose="020F0502020204030204" pitchFamily="34" charset="0"/>
                <a:cs typeface="Times New Roman" panose="02020603050405020304" pitchFamily="18" charset="0"/>
              </a:rPr>
            </a:br>
            <a:r>
              <a:rPr lang="en-IN" sz="3100" dirty="0">
                <a:effectLst/>
                <a:latin typeface="Segoe UI Emoji" panose="020B0502040204020203" pitchFamily="34" charset="0"/>
                <a:ea typeface="Calibri" panose="020F0502020204030204" pitchFamily="34" charset="0"/>
                <a:cs typeface="Segoe UI Emoji" panose="020B0502040204020203" pitchFamily="34" charset="0"/>
              </a:rPr>
              <a:t>CC: 869 images</a:t>
            </a:r>
            <a:br>
              <a:rPr lang="en-IN" sz="3100" dirty="0">
                <a:effectLst/>
                <a:latin typeface="Calibri" panose="020F0502020204030204" pitchFamily="34" charset="0"/>
                <a:ea typeface="Calibri" panose="020F0502020204030204" pitchFamily="34" charset="0"/>
                <a:cs typeface="Times New Roman" panose="02020603050405020304" pitchFamily="18" charset="0"/>
              </a:rPr>
            </a:br>
            <a:r>
              <a:rPr lang="en-IN" sz="3100" dirty="0">
                <a:effectLst/>
                <a:latin typeface="Segoe UI Emoji" panose="020B0502040204020203" pitchFamily="34" charset="0"/>
                <a:ea typeface="Calibri" panose="020F0502020204030204" pitchFamily="34" charset="0"/>
                <a:cs typeface="Segoe UI Emoji" panose="020B0502040204020203" pitchFamily="34" charset="0"/>
              </a:rPr>
              <a:t>Normal Liver: 869 images</a:t>
            </a:r>
            <a:br>
              <a:rPr lang="en-IN" sz="3100" b="1" dirty="0">
                <a:effectLst/>
                <a:latin typeface="Segoe UI Emoji" panose="020B0502040204020203" pitchFamily="34" charset="0"/>
                <a:ea typeface="Calibri" panose="020F0502020204030204" pitchFamily="34" charset="0"/>
                <a:cs typeface="Segoe UI Emoji" panose="020B0502040204020203" pitchFamily="34" charset="0"/>
              </a:rPr>
            </a:br>
            <a:br>
              <a:rPr lang="en-IN" sz="3100" b="1" dirty="0">
                <a:effectLst/>
                <a:latin typeface="Segoe UI Emoji" panose="020B0502040204020203" pitchFamily="34" charset="0"/>
                <a:ea typeface="Calibri" panose="020F0502020204030204" pitchFamily="34" charset="0"/>
                <a:cs typeface="Segoe UI Emoji" panose="020B0502040204020203" pitchFamily="34" charset="0"/>
              </a:rPr>
            </a:br>
            <a:br>
              <a:rPr lang="en-IN" sz="1100" dirty="0">
                <a:effectLst/>
                <a:latin typeface="Calibri" panose="020F0502020204030204" pitchFamily="34" charset="0"/>
                <a:ea typeface="Calibri" panose="020F0502020204030204" pitchFamily="34" charset="0"/>
                <a:cs typeface="Times New Roman" panose="02020603050405020304" pitchFamily="18" charset="0"/>
              </a:rPr>
            </a:br>
            <a:r>
              <a:rPr lang="en-IN" sz="4000" b="1" dirty="0">
                <a:effectLst/>
                <a:latin typeface="Segoe UI Emoji" panose="020B0502040204020203" pitchFamily="34" charset="0"/>
                <a:ea typeface="Calibri" panose="020F0502020204030204" pitchFamily="34" charset="0"/>
                <a:cs typeface="Segoe UI Emoji" panose="020B0502040204020203" pitchFamily="34" charset="0"/>
              </a:rPr>
              <a:t>✅ Total Balanced Dataset: </a:t>
            </a:r>
            <a:r>
              <a:rPr lang="en-IN" sz="3100" dirty="0">
                <a:effectLst/>
                <a:latin typeface="Segoe UI Emoji" panose="020B0502040204020203" pitchFamily="34" charset="0"/>
                <a:ea typeface="Calibri" panose="020F0502020204030204" pitchFamily="34" charset="0"/>
                <a:cs typeface="Segoe UI Emoji" panose="020B0502040204020203" pitchFamily="34" charset="0"/>
              </a:rPr>
              <a:t>2,607 images</a:t>
            </a:r>
            <a:br>
              <a:rPr lang="en-IN" sz="1600" b="1" dirty="0">
                <a:effectLst/>
                <a:latin typeface="Segoe UI Emoji" panose="020B0502040204020203" pitchFamily="34" charset="0"/>
                <a:ea typeface="Calibri" panose="020F0502020204030204" pitchFamily="34" charset="0"/>
                <a:cs typeface="Segoe UI Emoji" panose="020B0502040204020203" pitchFamily="34" charset="0"/>
              </a:rPr>
            </a:br>
            <a:r>
              <a:rPr lang="en-IN" sz="3100" b="1" dirty="0">
                <a:effectLst/>
                <a:latin typeface="Segoe UI Emoji" panose="020B0502040204020203" pitchFamily="34" charset="0"/>
                <a:ea typeface="Calibri" panose="020F0502020204030204" pitchFamily="34" charset="0"/>
                <a:cs typeface="Segoe UI Emoji" panose="020B0502040204020203" pitchFamily="34" charset="0"/>
              </a:rPr>
              <a:t>📦 </a:t>
            </a:r>
            <a:r>
              <a:rPr lang="en-IN" sz="3100" dirty="0">
                <a:effectLst/>
                <a:latin typeface="Segoe UI Emoji" panose="020B0502040204020203" pitchFamily="34" charset="0"/>
                <a:ea typeface="Calibri" panose="020F0502020204030204" pitchFamily="34" charset="0"/>
                <a:cs typeface="Segoe UI Emoji" panose="020B0502040204020203" pitchFamily="34" charset="0"/>
              </a:rPr>
              <a:t>Saved as: balanced_dataset.zip for model training and analysis.</a:t>
            </a:r>
            <a:br>
              <a:rPr lang="en-IN" sz="1100" dirty="0">
                <a:effectLst/>
                <a:latin typeface="Calibri" panose="020F0502020204030204" pitchFamily="34" charset="0"/>
                <a:ea typeface="Calibri" panose="020F0502020204030204" pitchFamily="34" charset="0"/>
                <a:cs typeface="Mangal" panose="02040503050203030202" pitchFamily="18" charset="0"/>
              </a:rPr>
            </a:br>
            <a:endParaRPr lang="en-IN" dirty="0"/>
          </a:p>
        </p:txBody>
      </p:sp>
      <p:pic>
        <p:nvPicPr>
          <p:cNvPr id="3" name="Picture 2">
            <a:extLst>
              <a:ext uri="{FF2B5EF4-FFF2-40B4-BE49-F238E27FC236}">
                <a16:creationId xmlns:a16="http://schemas.microsoft.com/office/drawing/2014/main" id="{56AEFB38-14DC-0525-6A6D-E5D0BFECB2F7}"/>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16462993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4">
            <a:extLst>
              <a:ext uri="{FF2B5EF4-FFF2-40B4-BE49-F238E27FC236}">
                <a16:creationId xmlns:a16="http://schemas.microsoft.com/office/drawing/2014/main" id="{515424A4-F050-61DC-B7A5-C54664B38F69}"/>
              </a:ext>
            </a:extLst>
          </p:cNvPr>
          <p:cNvSpPr>
            <a:spLocks noChangeArrowheads="1"/>
          </p:cNvSpPr>
          <p:nvPr/>
        </p:nvSpPr>
        <p:spPr bwMode="auto">
          <a:xfrm>
            <a:off x="0" y="-87570"/>
            <a:ext cx="12192000" cy="26468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Arial" panose="020B0604020202020204" pitchFamily="34" charset="0"/>
              </a:rPr>
              <a:t>📊 Post-Augmentation Result:</a:t>
            </a:r>
          </a:p>
          <a:p>
            <a:pPr marL="0" marR="0" lvl="0" indent="0" algn="l" defTabSz="914400" rtl="0" eaLnBrk="0" fontAlgn="base" latinLnBrk="0" hangingPunct="0">
              <a:lnSpc>
                <a:spcPct val="100000"/>
              </a:lnSpc>
              <a:spcBef>
                <a:spcPct val="0"/>
              </a:spcBef>
              <a:spcAft>
                <a:spcPct val="0"/>
              </a:spcAft>
              <a:buClrTx/>
              <a:buSzTx/>
              <a:buFontTx/>
              <a:buChar char="•"/>
              <a:tabLst/>
            </a:pPr>
            <a:r>
              <a:rPr lang="en-US" altLang="en-US" sz="2800" dirty="0">
                <a:solidFill>
                  <a:schemeClr val="tx1"/>
                </a:solidFill>
                <a:latin typeface="Arial" panose="020B0604020202020204" pitchFamily="34" charset="0"/>
              </a:rPr>
              <a:t>P</a:t>
            </a:r>
            <a:r>
              <a:rPr kumimoji="0" lang="en-US" altLang="en-US" sz="2800" b="0" i="0" u="none" strike="noStrike" cap="none" normalizeH="0" baseline="0" dirty="0">
                <a:ln>
                  <a:noFill/>
                </a:ln>
                <a:solidFill>
                  <a:schemeClr val="tx1"/>
                </a:solidFill>
                <a:effectLst/>
                <a:latin typeface="Arial" panose="020B0604020202020204" pitchFamily="34" charset="0"/>
              </a:rPr>
              <a:t>rocessed dataset: </a:t>
            </a:r>
            <a:r>
              <a:rPr kumimoji="0" lang="en-US" altLang="en-US" sz="2800" b="1" i="0" u="none" strike="noStrike" cap="none" normalizeH="0" baseline="0" dirty="0">
                <a:ln>
                  <a:noFill/>
                </a:ln>
                <a:solidFill>
                  <a:schemeClr val="tx1"/>
                </a:solidFill>
                <a:effectLst/>
                <a:latin typeface="Arial" panose="020B0604020202020204" pitchFamily="34" charset="0"/>
              </a:rPr>
              <a:t>1738 images per class</a:t>
            </a:r>
            <a:endParaRPr lang="en-US" altLang="en-US" sz="2800" dirty="0">
              <a:solidFill>
                <a:schemeClr val="tx1"/>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Includes original + 1 augmented version each</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Total dataset size: </a:t>
            </a:r>
            <a:r>
              <a:rPr kumimoji="0" lang="en-US" altLang="en-US" sz="2800" b="1" i="0" u="none" strike="noStrike" cap="none" normalizeH="0" baseline="0" dirty="0">
                <a:ln>
                  <a:noFill/>
                </a:ln>
                <a:solidFill>
                  <a:schemeClr val="tx1"/>
                </a:solidFill>
                <a:effectLst/>
                <a:latin typeface="Arial" panose="020B0604020202020204" pitchFamily="34" charset="0"/>
              </a:rPr>
              <a:t>5,214 images</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Ensured </a:t>
            </a:r>
            <a:r>
              <a:rPr kumimoji="0" lang="en-US" altLang="en-US" sz="2800" b="1" i="0" u="none" strike="noStrike" cap="none" normalizeH="0" baseline="0" dirty="0">
                <a:ln>
                  <a:noFill/>
                </a:ln>
                <a:solidFill>
                  <a:schemeClr val="tx1"/>
                </a:solidFill>
                <a:effectLst/>
                <a:latin typeface="Arial" panose="020B0604020202020204" pitchFamily="34" charset="0"/>
              </a:rPr>
              <a:t>class balance</a:t>
            </a:r>
            <a:r>
              <a:rPr kumimoji="0" lang="en-US" altLang="en-US" sz="2800" b="0" i="0" u="none" strike="noStrike" cap="none" normalizeH="0" baseline="0" dirty="0">
                <a:ln>
                  <a:noFill/>
                </a:ln>
                <a:solidFill>
                  <a:schemeClr val="tx1"/>
                </a:solidFill>
                <a:effectLst/>
                <a:latin typeface="Arial" panose="020B0604020202020204" pitchFamily="34" charset="0"/>
              </a:rPr>
              <a:t> after augmentation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9" name="Rectangle 6">
            <a:extLst>
              <a:ext uri="{FF2B5EF4-FFF2-40B4-BE49-F238E27FC236}">
                <a16:creationId xmlns:a16="http://schemas.microsoft.com/office/drawing/2014/main" id="{937CF351-250C-0567-E8BE-947783E593D2}"/>
              </a:ext>
            </a:extLst>
          </p:cNvPr>
          <p:cNvSpPr>
            <a:spLocks noChangeArrowheads="1"/>
          </p:cNvSpPr>
          <p:nvPr/>
        </p:nvSpPr>
        <p:spPr bwMode="auto">
          <a:xfrm>
            <a:off x="1" y="3599551"/>
            <a:ext cx="11815762" cy="2215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600" b="1" i="0" u="none" strike="noStrike" cap="none" normalizeH="0" baseline="0" dirty="0">
                <a:ln>
                  <a:noFill/>
                </a:ln>
                <a:solidFill>
                  <a:schemeClr val="tx1"/>
                </a:solidFill>
                <a:effectLst/>
                <a:latin typeface="Arial" panose="020B0604020202020204" pitchFamily="34" charset="0"/>
              </a:rPr>
              <a:t>📈 Benefits: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Doubled data size for improved training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Increased variation helps prevent overfitting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800" b="0" i="0" u="none" strike="noStrike" cap="none" normalizeH="0" baseline="0" dirty="0">
                <a:ln>
                  <a:noFill/>
                </a:ln>
                <a:solidFill>
                  <a:schemeClr val="tx1"/>
                </a:solidFill>
                <a:effectLst/>
                <a:latin typeface="Arial" panose="020B0604020202020204" pitchFamily="34" charset="0"/>
              </a:rPr>
              <a:t>Better model performance on unseen test data</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 name="Picture 1">
            <a:extLst>
              <a:ext uri="{FF2B5EF4-FFF2-40B4-BE49-F238E27FC236}">
                <a16:creationId xmlns:a16="http://schemas.microsoft.com/office/drawing/2014/main" id="{4648CFB9-1F3B-19CB-D4CE-A10A45D30465}"/>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21357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5254F2C-20DE-0CE8-7CEC-65AAF28579DC}"/>
              </a:ext>
            </a:extLst>
          </p:cNvPr>
          <p:cNvSpPr txBox="1"/>
          <p:nvPr/>
        </p:nvSpPr>
        <p:spPr>
          <a:xfrm>
            <a:off x="3046810" y="3275112"/>
            <a:ext cx="6093618" cy="307777"/>
          </a:xfrm>
          <a:prstGeom prst="rect">
            <a:avLst/>
          </a:prstGeom>
          <a:noFill/>
        </p:spPr>
        <p:txBody>
          <a:bodyPr wrap="square">
            <a:spAutoFit/>
          </a:bodyPr>
          <a:lstStyle/>
          <a:p>
            <a:r>
              <a:rPr lang="en-IN" b="0" dirty="0">
                <a:effectLst/>
              </a:rPr>
              <a:t> </a:t>
            </a:r>
            <a:endParaRPr lang="en-IN" dirty="0"/>
          </a:p>
        </p:txBody>
      </p:sp>
      <p:sp>
        <p:nvSpPr>
          <p:cNvPr id="6" name="TextBox 5">
            <a:extLst>
              <a:ext uri="{FF2B5EF4-FFF2-40B4-BE49-F238E27FC236}">
                <a16:creationId xmlns:a16="http://schemas.microsoft.com/office/drawing/2014/main" id="{356601D2-0A3D-B6AB-C52D-6A1EDB82126C}"/>
              </a:ext>
            </a:extLst>
          </p:cNvPr>
          <p:cNvSpPr txBox="1"/>
          <p:nvPr/>
        </p:nvSpPr>
        <p:spPr>
          <a:xfrm>
            <a:off x="3046810" y="3275112"/>
            <a:ext cx="6093618" cy="307777"/>
          </a:xfrm>
          <a:prstGeom prst="rect">
            <a:avLst/>
          </a:prstGeom>
          <a:noFill/>
        </p:spPr>
        <p:txBody>
          <a:bodyPr wrap="square">
            <a:spAutoFit/>
          </a:bodyPr>
          <a:lstStyle/>
          <a:p>
            <a:r>
              <a:rPr lang="en-IN" b="0" dirty="0">
                <a:effectLst/>
              </a:rPr>
              <a:t> </a:t>
            </a:r>
            <a:endParaRPr lang="en-IN" dirty="0"/>
          </a:p>
        </p:txBody>
      </p:sp>
      <p:sp>
        <p:nvSpPr>
          <p:cNvPr id="12" name="TextBox 11">
            <a:extLst>
              <a:ext uri="{FF2B5EF4-FFF2-40B4-BE49-F238E27FC236}">
                <a16:creationId xmlns:a16="http://schemas.microsoft.com/office/drawing/2014/main" id="{7A5F0465-F271-0767-40B4-EAC860E29E00}"/>
              </a:ext>
            </a:extLst>
          </p:cNvPr>
          <p:cNvSpPr txBox="1"/>
          <p:nvPr/>
        </p:nvSpPr>
        <p:spPr>
          <a:xfrm>
            <a:off x="1407320" y="1619637"/>
            <a:ext cx="4686299" cy="523220"/>
          </a:xfrm>
          <a:prstGeom prst="rect">
            <a:avLst/>
          </a:prstGeom>
          <a:noFill/>
        </p:spPr>
        <p:txBody>
          <a:bodyPr wrap="square">
            <a:spAutoFit/>
          </a:bodyPr>
          <a:lstStyle/>
          <a:p>
            <a:br>
              <a:rPr lang="en-US" dirty="0"/>
            </a:br>
            <a:endParaRPr lang="en-IN" dirty="0"/>
          </a:p>
        </p:txBody>
      </p:sp>
      <p:pic>
        <p:nvPicPr>
          <p:cNvPr id="5" name="Picture 4">
            <a:extLst>
              <a:ext uri="{FF2B5EF4-FFF2-40B4-BE49-F238E27FC236}">
                <a16:creationId xmlns:a16="http://schemas.microsoft.com/office/drawing/2014/main" id="{7782939B-658E-FFBB-349D-35E02DD13574}"/>
              </a:ext>
            </a:extLst>
          </p:cNvPr>
          <p:cNvPicPr>
            <a:picLocks noChangeAspect="1"/>
          </p:cNvPicPr>
          <p:nvPr/>
        </p:nvPicPr>
        <p:blipFill>
          <a:blip r:embed="rId2"/>
          <a:stretch>
            <a:fillRect/>
          </a:stretch>
        </p:blipFill>
        <p:spPr>
          <a:xfrm>
            <a:off x="9415463" y="6029324"/>
            <a:ext cx="2683668" cy="771525"/>
          </a:xfrm>
          <a:prstGeom prst="rect">
            <a:avLst/>
          </a:prstGeom>
        </p:spPr>
      </p:pic>
      <p:sp>
        <p:nvSpPr>
          <p:cNvPr id="7" name="TextBox 6">
            <a:extLst>
              <a:ext uri="{FF2B5EF4-FFF2-40B4-BE49-F238E27FC236}">
                <a16:creationId xmlns:a16="http://schemas.microsoft.com/office/drawing/2014/main" id="{42497706-EBFA-CB81-7FDF-765461062E54}"/>
              </a:ext>
            </a:extLst>
          </p:cNvPr>
          <p:cNvSpPr txBox="1"/>
          <p:nvPr/>
        </p:nvSpPr>
        <p:spPr>
          <a:xfrm>
            <a:off x="0" y="114301"/>
            <a:ext cx="12099130" cy="2369880"/>
          </a:xfrm>
          <a:prstGeom prst="rect">
            <a:avLst/>
          </a:prstGeom>
          <a:noFill/>
        </p:spPr>
        <p:txBody>
          <a:bodyPr wrap="square">
            <a:spAutoFit/>
          </a:bodyPr>
          <a:lstStyle/>
          <a:p>
            <a:pPr>
              <a:buNone/>
            </a:pPr>
            <a:r>
              <a:rPr lang="en-IN" sz="3600" b="1" dirty="0"/>
              <a:t>🖼️ IMAGE DATASET SPLIT:</a:t>
            </a:r>
          </a:p>
          <a:p>
            <a:pPr>
              <a:buFont typeface="Arial" panose="020B0604020202020204" pitchFamily="34" charset="0"/>
              <a:buChar char="•"/>
            </a:pPr>
            <a:r>
              <a:rPr lang="en-IN" sz="2800" b="1" dirty="0"/>
              <a:t>Total Processed Images:</a:t>
            </a:r>
            <a:r>
              <a:rPr lang="en-IN" sz="2800" dirty="0"/>
              <a:t> 5,214 (post-augmentation)</a:t>
            </a:r>
          </a:p>
          <a:p>
            <a:pPr>
              <a:buFont typeface="Arial" panose="020B0604020202020204" pitchFamily="34" charset="0"/>
              <a:buChar char="•"/>
            </a:pPr>
            <a:r>
              <a:rPr lang="en-IN" sz="2800" dirty="0"/>
              <a:t>🔀 </a:t>
            </a:r>
            <a:r>
              <a:rPr lang="en-IN" sz="2800" b="1" dirty="0"/>
              <a:t>Train:</a:t>
            </a:r>
            <a:r>
              <a:rPr lang="en-IN" sz="2800" dirty="0"/>
              <a:t> 70%          → </a:t>
            </a:r>
            <a:r>
              <a:rPr lang="en-IN" sz="2800" b="1" dirty="0"/>
              <a:t>3,649 images</a:t>
            </a:r>
            <a:endParaRPr lang="en-IN" sz="2800" dirty="0"/>
          </a:p>
          <a:p>
            <a:pPr>
              <a:buFont typeface="Arial" panose="020B0604020202020204" pitchFamily="34" charset="0"/>
              <a:buChar char="•"/>
            </a:pPr>
            <a:r>
              <a:rPr lang="en-IN" sz="2800" dirty="0"/>
              <a:t>🧪 </a:t>
            </a:r>
            <a:r>
              <a:rPr lang="en-IN" sz="2800" b="1" dirty="0"/>
              <a:t>Test:</a:t>
            </a:r>
            <a:r>
              <a:rPr lang="en-IN" sz="2800" dirty="0"/>
              <a:t> 20%            → </a:t>
            </a:r>
            <a:r>
              <a:rPr lang="en-IN" sz="2800" b="1" dirty="0"/>
              <a:t>1,043 images</a:t>
            </a:r>
            <a:endParaRPr lang="en-IN" sz="2800" dirty="0"/>
          </a:p>
          <a:p>
            <a:pPr>
              <a:buFont typeface="Arial" panose="020B0604020202020204" pitchFamily="34" charset="0"/>
              <a:buChar char="•"/>
            </a:pPr>
            <a:r>
              <a:rPr lang="en-IN" sz="2800" dirty="0"/>
              <a:t>✅ </a:t>
            </a:r>
            <a:r>
              <a:rPr lang="en-IN" sz="2800" b="1" dirty="0"/>
              <a:t>Validation:</a:t>
            </a:r>
            <a:r>
              <a:rPr lang="en-IN" sz="2800" dirty="0"/>
              <a:t> 10%  → </a:t>
            </a:r>
            <a:r>
              <a:rPr lang="en-IN" sz="2800" b="1" dirty="0"/>
              <a:t>522 images</a:t>
            </a:r>
            <a:endParaRPr lang="en-IN" sz="2800" dirty="0"/>
          </a:p>
        </p:txBody>
      </p:sp>
      <p:sp>
        <p:nvSpPr>
          <p:cNvPr id="23" name="TextBox 22">
            <a:extLst>
              <a:ext uri="{FF2B5EF4-FFF2-40B4-BE49-F238E27FC236}">
                <a16:creationId xmlns:a16="http://schemas.microsoft.com/office/drawing/2014/main" id="{41223A76-DB17-0564-9286-19CE3BEA6B48}"/>
              </a:ext>
            </a:extLst>
          </p:cNvPr>
          <p:cNvSpPr txBox="1"/>
          <p:nvPr/>
        </p:nvSpPr>
        <p:spPr>
          <a:xfrm>
            <a:off x="-114300" y="3157538"/>
            <a:ext cx="12213430" cy="2800767"/>
          </a:xfrm>
          <a:prstGeom prst="rect">
            <a:avLst/>
          </a:prstGeom>
          <a:noFill/>
        </p:spPr>
        <p:txBody>
          <a:bodyPr wrap="square">
            <a:spAutoFit/>
          </a:bodyPr>
          <a:lstStyle/>
          <a:p>
            <a:pPr>
              <a:buNone/>
            </a:pPr>
            <a:r>
              <a:rPr lang="en-US" sz="3600" b="1" dirty="0"/>
              <a:t>1. Train Set – 70% (3,649 Images)</a:t>
            </a:r>
          </a:p>
          <a:p>
            <a:pPr>
              <a:buFont typeface="Arial" panose="020B0604020202020204" pitchFamily="34" charset="0"/>
              <a:buChar char="•"/>
            </a:pPr>
            <a:r>
              <a:rPr lang="en-US" sz="2800" dirty="0"/>
              <a:t>Used to train the deep learning models.</a:t>
            </a:r>
          </a:p>
          <a:p>
            <a:pPr>
              <a:buFont typeface="Arial" panose="020B0604020202020204" pitchFamily="34" charset="0"/>
              <a:buChar char="•"/>
            </a:pPr>
            <a:r>
              <a:rPr lang="en-US" sz="2800" dirty="0"/>
              <a:t>Contains both original and augmented images.</a:t>
            </a:r>
          </a:p>
          <a:p>
            <a:pPr>
              <a:buFont typeface="Arial" panose="020B0604020202020204" pitchFamily="34" charset="0"/>
              <a:buChar char="•"/>
            </a:pPr>
            <a:r>
              <a:rPr lang="en-US" sz="2800" dirty="0"/>
              <a:t>Ensures the model learns diverse patterns, orientations, and features from each class.</a:t>
            </a:r>
          </a:p>
          <a:p>
            <a:pPr>
              <a:buFont typeface="Arial" panose="020B0604020202020204" pitchFamily="34" charset="0"/>
              <a:buChar char="•"/>
            </a:pPr>
            <a:r>
              <a:rPr lang="en-US" sz="2800" dirty="0"/>
              <a:t>Augmentation improves generalization and reduces overfitting.</a:t>
            </a:r>
          </a:p>
        </p:txBody>
      </p:sp>
    </p:spTree>
    <p:extLst>
      <p:ext uri="{BB962C8B-B14F-4D97-AF65-F5344CB8AC3E}">
        <p14:creationId xmlns:p14="http://schemas.microsoft.com/office/powerpoint/2010/main" val="22194684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A248F65-BC28-655E-3F9F-489945C586A4}"/>
              </a:ext>
            </a:extLst>
          </p:cNvPr>
          <p:cNvSpPr txBox="1"/>
          <p:nvPr/>
        </p:nvSpPr>
        <p:spPr>
          <a:xfrm>
            <a:off x="0" y="1206967"/>
            <a:ext cx="12191999" cy="5078313"/>
          </a:xfrm>
          <a:prstGeom prst="rect">
            <a:avLst/>
          </a:prstGeom>
          <a:noFill/>
        </p:spPr>
        <p:txBody>
          <a:bodyPr wrap="square">
            <a:spAutoFit/>
          </a:bodyPr>
          <a:lstStyle/>
          <a:p>
            <a:pPr marL="571500" indent="-571500" algn="ctr" rtl="0">
              <a:buFont typeface="Wingdings" panose="05000000000000000000" pitchFamily="2" charset="2"/>
              <a:buChar char="q"/>
            </a:pPr>
            <a:r>
              <a:rPr lang="en-US" sz="4400" b="1" i="0" u="none" strike="noStrike" dirty="0">
                <a:solidFill>
                  <a:schemeClr val="tx1"/>
                </a:solidFill>
                <a:effectLst/>
                <a:latin typeface="Arial" panose="020B0604020202020204" pitchFamily="34" charset="0"/>
              </a:rPr>
              <a:t>CONTENTS</a:t>
            </a:r>
          </a:p>
          <a:p>
            <a:pPr marL="880110" indent="-457200" fontAlgn="base">
              <a:buFont typeface="Arial" panose="020B0604020202020204" pitchFamily="34" charset="0"/>
              <a:buChar char="•"/>
            </a:pPr>
            <a:r>
              <a:rPr lang="en-US" sz="2800" dirty="0">
                <a:solidFill>
                  <a:schemeClr val="bg2"/>
                </a:solidFill>
                <a:latin typeface="Arial" panose="020B0604020202020204" pitchFamily="34" charset="0"/>
              </a:rPr>
              <a:t> BUSINESS PROBLEM</a:t>
            </a:r>
          </a:p>
          <a:p>
            <a:pPr marL="880110" indent="-457200" rtl="0" fontAlgn="base">
              <a:buFont typeface="Arial" panose="020B0604020202020204" pitchFamily="34" charset="0"/>
              <a:buChar char="•"/>
            </a:pPr>
            <a:r>
              <a:rPr lang="en-US" sz="2800" dirty="0">
                <a:solidFill>
                  <a:schemeClr val="bg2"/>
                </a:solidFill>
                <a:latin typeface="Arial" panose="020B0604020202020204" pitchFamily="34" charset="0"/>
              </a:rPr>
              <a:t> BUSINESS OBJECTIVE</a:t>
            </a:r>
            <a:endParaRPr lang="en-US" sz="2800" b="0" i="0" u="none" strike="noStrike" dirty="0">
              <a:solidFill>
                <a:schemeClr val="bg2"/>
              </a:solidFill>
              <a:effectLst/>
              <a:latin typeface="Arial" panose="020B0604020202020204" pitchFamily="34" charset="0"/>
            </a:endParaRPr>
          </a:p>
          <a:p>
            <a:pPr marL="880110" indent="-457200" rtl="0" fontAlgn="base">
              <a:buFont typeface="Arial" panose="020B0604020202020204" pitchFamily="34" charset="0"/>
              <a:buChar char="•"/>
            </a:pPr>
            <a:r>
              <a:rPr lang="en-US" sz="2800" b="0" i="0" u="none" strike="noStrike" dirty="0">
                <a:solidFill>
                  <a:schemeClr val="bg2"/>
                </a:solidFill>
                <a:effectLst/>
                <a:latin typeface="Arial" panose="020B0604020202020204" pitchFamily="34" charset="0"/>
              </a:rPr>
              <a:t> BUSINESS CONSTRAINTS</a:t>
            </a:r>
          </a:p>
          <a:p>
            <a:pPr marL="880110" indent="-457200" rtl="0" fontAlgn="base">
              <a:buFont typeface="Arial" panose="020B0604020202020204" pitchFamily="34" charset="0"/>
              <a:buChar char="•"/>
            </a:pPr>
            <a:r>
              <a:rPr lang="en-US" sz="2800" dirty="0">
                <a:solidFill>
                  <a:schemeClr val="bg2"/>
                </a:solidFill>
                <a:latin typeface="Arial" panose="020B0604020202020204" pitchFamily="34" charset="0"/>
              </a:rPr>
              <a:t> BUSINESS SUCCESS CRITERIA </a:t>
            </a:r>
            <a:endParaRPr lang="en-US" sz="2800" b="0" i="0" u="none" strike="noStrike" dirty="0">
              <a:solidFill>
                <a:schemeClr val="bg2"/>
              </a:solidFill>
              <a:effectLst/>
              <a:latin typeface="Arial" panose="020B0604020202020204" pitchFamily="34" charset="0"/>
            </a:endParaRPr>
          </a:p>
          <a:p>
            <a:pPr marL="880110" indent="-457200" rtl="0" fontAlgn="base">
              <a:buFont typeface="Arial" panose="020B0604020202020204" pitchFamily="34" charset="0"/>
              <a:buChar char="•"/>
            </a:pPr>
            <a:r>
              <a:rPr lang="en-US" sz="2800" b="0" i="0" u="none" strike="noStrike" dirty="0">
                <a:solidFill>
                  <a:schemeClr val="bg2"/>
                </a:solidFill>
                <a:effectLst/>
                <a:latin typeface="Arial" panose="020B0604020202020204" pitchFamily="34" charset="0"/>
              </a:rPr>
              <a:t> </a:t>
            </a:r>
            <a:r>
              <a:rPr lang="en-IN" sz="2800" dirty="0">
                <a:solidFill>
                  <a:schemeClr val="bg2"/>
                </a:solidFill>
              </a:rPr>
              <a:t>PROJECT WORKFLOW</a:t>
            </a:r>
            <a:endParaRPr lang="en-US" sz="2800" b="0" i="0" u="none" strike="noStrike" dirty="0">
              <a:solidFill>
                <a:schemeClr val="bg2"/>
              </a:solidFill>
              <a:effectLst/>
              <a:latin typeface="Arial" panose="020B0604020202020204" pitchFamily="34" charset="0"/>
            </a:endParaRPr>
          </a:p>
          <a:p>
            <a:pPr marL="880110" indent="-457200" rtl="0" fontAlgn="base">
              <a:buFont typeface="Arial" panose="020B0604020202020204" pitchFamily="34" charset="0"/>
              <a:buChar char="•"/>
            </a:pPr>
            <a:r>
              <a:rPr lang="en-US" sz="2800" dirty="0">
                <a:solidFill>
                  <a:schemeClr val="bg2"/>
                </a:solidFill>
                <a:latin typeface="Arial" panose="020B0604020202020204" pitchFamily="34" charset="0"/>
              </a:rPr>
              <a:t> </a:t>
            </a:r>
            <a:r>
              <a:rPr lang="en-US" sz="2800" b="0" i="0" u="none" strike="noStrike" dirty="0">
                <a:solidFill>
                  <a:schemeClr val="bg2"/>
                </a:solidFill>
                <a:effectLst/>
                <a:latin typeface="Arial" panose="020B0604020202020204" pitchFamily="34" charset="0"/>
              </a:rPr>
              <a:t>PROJECT ARCHITECTURE</a:t>
            </a:r>
          </a:p>
          <a:p>
            <a:pPr marL="880110" indent="-457200" rtl="0" fontAlgn="base">
              <a:buFont typeface="Arial" panose="020B0604020202020204" pitchFamily="34" charset="0"/>
              <a:buChar char="•"/>
            </a:pPr>
            <a:r>
              <a:rPr lang="en-US" sz="2800" dirty="0">
                <a:solidFill>
                  <a:schemeClr val="bg2"/>
                </a:solidFill>
                <a:latin typeface="Arial" panose="020B0604020202020204" pitchFamily="34" charset="0"/>
              </a:rPr>
              <a:t> DATA COLLECTION</a:t>
            </a:r>
            <a:endParaRPr lang="en-US" sz="2800" b="0" i="0" u="none" strike="noStrike" dirty="0">
              <a:solidFill>
                <a:schemeClr val="bg2"/>
              </a:solidFill>
              <a:effectLst/>
              <a:latin typeface="Arial" panose="020B0604020202020204" pitchFamily="34" charset="0"/>
            </a:endParaRPr>
          </a:p>
          <a:p>
            <a:pPr marL="880110" indent="-457200" rtl="0" fontAlgn="base">
              <a:buFont typeface="Arial" panose="020B0604020202020204" pitchFamily="34" charset="0"/>
              <a:buChar char="•"/>
            </a:pPr>
            <a:r>
              <a:rPr lang="en-US" sz="2800" b="0" i="0" u="none" strike="noStrike" dirty="0">
                <a:solidFill>
                  <a:schemeClr val="bg2"/>
                </a:solidFill>
                <a:effectLst/>
                <a:latin typeface="Arial" panose="020B0604020202020204" pitchFamily="34" charset="0"/>
              </a:rPr>
              <a:t> DATA PREPROCESSING</a:t>
            </a:r>
          </a:p>
          <a:p>
            <a:pPr marL="880110" indent="-457200" rtl="0" fontAlgn="base">
              <a:buFont typeface="Arial" panose="020B0604020202020204" pitchFamily="34" charset="0"/>
              <a:buChar char="•"/>
            </a:pPr>
            <a:r>
              <a:rPr lang="en-US" sz="2800" b="0" i="0" u="none" strike="noStrike" dirty="0">
                <a:solidFill>
                  <a:schemeClr val="bg2"/>
                </a:solidFill>
                <a:effectLst/>
                <a:latin typeface="Arial" panose="020B0604020202020204" pitchFamily="34" charset="0"/>
              </a:rPr>
              <a:t> PROJECT CHALLENGES</a:t>
            </a:r>
          </a:p>
          <a:p>
            <a:pPr marL="880110" indent="-457200" rtl="0" fontAlgn="base">
              <a:buFont typeface="Arial" panose="020B0604020202020204" pitchFamily="34" charset="0"/>
              <a:buChar char="•"/>
            </a:pPr>
            <a:r>
              <a:rPr lang="en-US" sz="2800" b="0" i="0" u="none" strike="noStrike" dirty="0">
                <a:solidFill>
                  <a:schemeClr val="bg2"/>
                </a:solidFill>
                <a:effectLst/>
                <a:latin typeface="Arial" panose="020B0604020202020204" pitchFamily="34" charset="0"/>
              </a:rPr>
              <a:t> CONCLUSION</a:t>
            </a:r>
          </a:p>
        </p:txBody>
      </p:sp>
      <p:pic>
        <p:nvPicPr>
          <p:cNvPr id="3" name="Picture 2">
            <a:extLst>
              <a:ext uri="{FF2B5EF4-FFF2-40B4-BE49-F238E27FC236}">
                <a16:creationId xmlns:a16="http://schemas.microsoft.com/office/drawing/2014/main" id="{BA03AE2F-BA7F-1298-A4E8-89619CB15A1E}"/>
              </a:ext>
            </a:extLst>
          </p:cNvPr>
          <p:cNvPicPr>
            <a:picLocks noChangeAspect="1"/>
          </p:cNvPicPr>
          <p:nvPr/>
        </p:nvPicPr>
        <p:blipFill>
          <a:blip r:embed="rId2"/>
          <a:stretch>
            <a:fillRect/>
          </a:stretch>
        </p:blipFill>
        <p:spPr>
          <a:xfrm>
            <a:off x="9844087" y="5651032"/>
            <a:ext cx="2347911" cy="1206967"/>
          </a:xfrm>
          <a:prstGeom prst="rect">
            <a:avLst/>
          </a:prstGeom>
        </p:spPr>
      </p:pic>
    </p:spTree>
    <p:extLst>
      <p:ext uri="{BB962C8B-B14F-4D97-AF65-F5344CB8AC3E}">
        <p14:creationId xmlns:p14="http://schemas.microsoft.com/office/powerpoint/2010/main" val="3819868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3A2413F2-32C1-F67C-490F-72C5D6A2CA7E}"/>
              </a:ext>
            </a:extLst>
          </p:cNvPr>
          <p:cNvSpPr txBox="1"/>
          <p:nvPr/>
        </p:nvSpPr>
        <p:spPr>
          <a:xfrm>
            <a:off x="0" y="2828926"/>
            <a:ext cx="12191999" cy="3108543"/>
          </a:xfrm>
          <a:prstGeom prst="rect">
            <a:avLst/>
          </a:prstGeom>
          <a:noFill/>
        </p:spPr>
        <p:txBody>
          <a:bodyPr wrap="square">
            <a:spAutoFit/>
          </a:bodyPr>
          <a:lstStyle/>
          <a:p>
            <a:pPr>
              <a:buNone/>
            </a:pPr>
            <a:br>
              <a:rPr lang="en-US" sz="2400" b="0" dirty="0">
                <a:effectLst/>
              </a:rPr>
            </a:br>
            <a:r>
              <a:rPr lang="en-US" sz="3600" b="1" dirty="0"/>
              <a:t>3. Validation Set – 10% (522 Images)</a:t>
            </a:r>
          </a:p>
          <a:p>
            <a:pPr>
              <a:buFont typeface="Arial" panose="020B0604020202020204" pitchFamily="34" charset="0"/>
              <a:buChar char="•"/>
            </a:pPr>
            <a:r>
              <a:rPr lang="en-US" sz="2800" dirty="0"/>
              <a:t>Used during training to monitor the model’s intermediate performance.</a:t>
            </a:r>
          </a:p>
          <a:p>
            <a:pPr>
              <a:buFont typeface="Arial" panose="020B0604020202020204" pitchFamily="34" charset="0"/>
              <a:buChar char="•"/>
            </a:pPr>
            <a:r>
              <a:rPr lang="en-US" sz="2800" dirty="0"/>
              <a:t>Helps detect overfitting by comparing training and validation losses.</a:t>
            </a:r>
          </a:p>
          <a:p>
            <a:pPr>
              <a:buFont typeface="Arial" panose="020B0604020202020204" pitchFamily="34" charset="0"/>
              <a:buChar char="•"/>
            </a:pPr>
            <a:r>
              <a:rPr lang="en-US" sz="2800" dirty="0"/>
              <a:t>Supports early stopping and fine-tuning of hyperparameters.</a:t>
            </a:r>
          </a:p>
          <a:p>
            <a:pPr>
              <a:buFont typeface="Arial" panose="020B0604020202020204" pitchFamily="34" charset="0"/>
              <a:buChar char="•"/>
            </a:pPr>
            <a:r>
              <a:rPr lang="en-US" sz="2800" dirty="0"/>
              <a:t>Guides selection of the best-performing model version.</a:t>
            </a:r>
          </a:p>
          <a:p>
            <a:endParaRPr lang="en-IN" sz="2400" dirty="0"/>
          </a:p>
        </p:txBody>
      </p:sp>
      <p:sp>
        <p:nvSpPr>
          <p:cNvPr id="3" name="TextBox 2">
            <a:extLst>
              <a:ext uri="{FF2B5EF4-FFF2-40B4-BE49-F238E27FC236}">
                <a16:creationId xmlns:a16="http://schemas.microsoft.com/office/drawing/2014/main" id="{495335A8-DADA-B906-C61C-91829F4990C6}"/>
              </a:ext>
            </a:extLst>
          </p:cNvPr>
          <p:cNvSpPr txBox="1"/>
          <p:nvPr/>
        </p:nvSpPr>
        <p:spPr>
          <a:xfrm>
            <a:off x="0" y="160021"/>
            <a:ext cx="12192000" cy="2800767"/>
          </a:xfrm>
          <a:prstGeom prst="rect">
            <a:avLst/>
          </a:prstGeom>
          <a:noFill/>
        </p:spPr>
        <p:txBody>
          <a:bodyPr wrap="square">
            <a:spAutoFit/>
          </a:bodyPr>
          <a:lstStyle/>
          <a:p>
            <a:pPr>
              <a:buNone/>
            </a:pPr>
            <a:r>
              <a:rPr lang="en-US" sz="3600" b="1" dirty="0"/>
              <a:t>2. Test Set – 20% (1,043 Images)</a:t>
            </a:r>
          </a:p>
          <a:p>
            <a:pPr>
              <a:buFont typeface="Arial" panose="020B0604020202020204" pitchFamily="34" charset="0"/>
              <a:buChar char="•"/>
            </a:pPr>
            <a:r>
              <a:rPr lang="en-US" sz="2800" dirty="0"/>
              <a:t>Reserved exclusively for final model evaluation.</a:t>
            </a:r>
          </a:p>
          <a:p>
            <a:pPr>
              <a:buFont typeface="Arial" panose="020B0604020202020204" pitchFamily="34" charset="0"/>
              <a:buChar char="•"/>
            </a:pPr>
            <a:r>
              <a:rPr lang="en-US" sz="2800" dirty="0"/>
              <a:t>Images in this set are </a:t>
            </a:r>
            <a:r>
              <a:rPr lang="en-US" sz="2800" b="1" dirty="0"/>
              <a:t>never used during training or validation</a:t>
            </a:r>
            <a:r>
              <a:rPr lang="en-US" sz="2800" dirty="0"/>
              <a:t>.</a:t>
            </a:r>
          </a:p>
          <a:p>
            <a:pPr>
              <a:buFont typeface="Arial" panose="020B0604020202020204" pitchFamily="34" charset="0"/>
              <a:buChar char="•"/>
            </a:pPr>
            <a:r>
              <a:rPr lang="en-US" sz="2800" dirty="0"/>
              <a:t>Ensures an unbiased assessment of model performance on unseen data.</a:t>
            </a:r>
          </a:p>
          <a:p>
            <a:pPr>
              <a:buFont typeface="Arial" panose="020B0604020202020204" pitchFamily="34" charset="0"/>
              <a:buChar char="•"/>
            </a:pPr>
            <a:r>
              <a:rPr lang="en-US" sz="2800" dirty="0"/>
              <a:t>Metrics evaluated: accuracy, precision, recall, F1-score.</a:t>
            </a:r>
          </a:p>
          <a:p>
            <a:endParaRPr lang="en-US" sz="2800" dirty="0"/>
          </a:p>
        </p:txBody>
      </p:sp>
      <p:pic>
        <p:nvPicPr>
          <p:cNvPr id="4" name="Picture 3">
            <a:extLst>
              <a:ext uri="{FF2B5EF4-FFF2-40B4-BE49-F238E27FC236}">
                <a16:creationId xmlns:a16="http://schemas.microsoft.com/office/drawing/2014/main" id="{31F6D4C0-2A65-00CF-C97B-442F60F95FF1}"/>
              </a:ext>
            </a:extLst>
          </p:cNvPr>
          <p:cNvPicPr>
            <a:picLocks noChangeAspect="1"/>
          </p:cNvPicPr>
          <p:nvPr/>
        </p:nvPicPr>
        <p:blipFill>
          <a:blip r:embed="rId2"/>
          <a:stretch>
            <a:fillRect/>
          </a:stretch>
        </p:blipFill>
        <p:spPr>
          <a:xfrm>
            <a:off x="10472737" y="5846447"/>
            <a:ext cx="1497805" cy="1011553"/>
          </a:xfrm>
          <a:prstGeom prst="rect">
            <a:avLst/>
          </a:prstGeom>
        </p:spPr>
      </p:pic>
    </p:spTree>
    <p:extLst>
      <p:ext uri="{BB962C8B-B14F-4D97-AF65-F5344CB8AC3E}">
        <p14:creationId xmlns:p14="http://schemas.microsoft.com/office/powerpoint/2010/main" val="2564629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7147A1-01F4-0F8F-F6FD-421B4D6E9FFD}"/>
              </a:ext>
            </a:extLst>
          </p:cNvPr>
          <p:cNvSpPr>
            <a:spLocks noGrp="1"/>
          </p:cNvSpPr>
          <p:nvPr>
            <p:ph type="title"/>
          </p:nvPr>
        </p:nvSpPr>
        <p:spPr>
          <a:xfrm>
            <a:off x="0" y="657225"/>
            <a:ext cx="12192000" cy="2386013"/>
          </a:xfrm>
        </p:spPr>
        <p:txBody>
          <a:bodyPr>
            <a:normAutofit fontScale="90000"/>
          </a:bodyPr>
          <a:lstStyle/>
          <a:p>
            <a:pPr marL="571500" indent="-571500">
              <a:buFont typeface="Wingdings" panose="05000000000000000000" pitchFamily="2" charset="2"/>
              <a:buChar char="q"/>
            </a:pPr>
            <a:r>
              <a:rPr lang="en-US" sz="4000" b="1" dirty="0"/>
              <a:t>WHY THIS SPLIT (70:20:10)?</a:t>
            </a:r>
            <a:br>
              <a:rPr lang="en-US" b="1" dirty="0"/>
            </a:br>
            <a:r>
              <a:rPr lang="en-US" b="1" dirty="0"/>
              <a:t>-</a:t>
            </a:r>
            <a:r>
              <a:rPr lang="en-US" sz="3100" dirty="0"/>
              <a:t>A standard and widely adopted data split strategy for balanced datasets.</a:t>
            </a:r>
            <a:br>
              <a:rPr lang="en-US" sz="3100" dirty="0"/>
            </a:br>
            <a:r>
              <a:rPr lang="en-US" sz="3100" dirty="0"/>
              <a:t>Ensures:</a:t>
            </a:r>
            <a:br>
              <a:rPr lang="en-US" sz="3100" dirty="0"/>
            </a:br>
            <a:r>
              <a:rPr lang="en-US" sz="3100" dirty="0"/>
              <a:t>(1) Robust model learning (train set)</a:t>
            </a:r>
            <a:br>
              <a:rPr lang="en-US" sz="3100" dirty="0"/>
            </a:br>
            <a:r>
              <a:rPr lang="en-US" sz="3100" dirty="0"/>
              <a:t>(2) Effective hyperparameter tuning (validation set)</a:t>
            </a:r>
            <a:br>
              <a:rPr lang="en-US" sz="3100" dirty="0"/>
            </a:br>
            <a:r>
              <a:rPr lang="en-US" sz="3100" dirty="0"/>
              <a:t>(3) Reliable performance evaluation (test set)</a:t>
            </a:r>
            <a:br>
              <a:rPr lang="en-US" dirty="0"/>
            </a:br>
            <a:endParaRPr lang="en-IN" dirty="0"/>
          </a:p>
        </p:txBody>
      </p:sp>
      <p:sp>
        <p:nvSpPr>
          <p:cNvPr id="7" name="TextBox 6">
            <a:extLst>
              <a:ext uri="{FF2B5EF4-FFF2-40B4-BE49-F238E27FC236}">
                <a16:creationId xmlns:a16="http://schemas.microsoft.com/office/drawing/2014/main" id="{7AE63B73-6059-0277-15F9-3AB9B3D925AA}"/>
              </a:ext>
            </a:extLst>
          </p:cNvPr>
          <p:cNvSpPr txBox="1"/>
          <p:nvPr/>
        </p:nvSpPr>
        <p:spPr>
          <a:xfrm>
            <a:off x="0" y="3286126"/>
            <a:ext cx="12058650" cy="1938992"/>
          </a:xfrm>
          <a:prstGeom prst="rect">
            <a:avLst/>
          </a:prstGeom>
          <a:noFill/>
        </p:spPr>
        <p:txBody>
          <a:bodyPr wrap="square">
            <a:spAutoFit/>
          </a:bodyPr>
          <a:lstStyle/>
          <a:p>
            <a:pPr marL="571500" indent="-571500">
              <a:buFont typeface="Wingdings" panose="05000000000000000000" pitchFamily="2" charset="2"/>
              <a:buChar char="q"/>
            </a:pPr>
            <a:r>
              <a:rPr lang="en-US" sz="3600" b="1" dirty="0"/>
              <a:t>Class Balance Maintained</a:t>
            </a:r>
          </a:p>
          <a:p>
            <a:pPr>
              <a:buFont typeface="Arial" panose="020B0604020202020204" pitchFamily="34" charset="0"/>
              <a:buChar char="•"/>
            </a:pPr>
            <a:r>
              <a:rPr lang="en-US" sz="2800" dirty="0"/>
              <a:t>Each class contains exactly 1,738 images (original + augmented).</a:t>
            </a:r>
          </a:p>
          <a:p>
            <a:pPr>
              <a:buFont typeface="Arial" panose="020B0604020202020204" pitchFamily="34" charset="0"/>
              <a:buChar char="•"/>
            </a:pPr>
            <a:r>
              <a:rPr lang="en-US" sz="2800" dirty="0"/>
              <a:t>Prevents model bias toward any specific class.</a:t>
            </a:r>
          </a:p>
          <a:p>
            <a:pPr>
              <a:buFont typeface="Arial" panose="020B0604020202020204" pitchFamily="34" charset="0"/>
              <a:buChar char="•"/>
            </a:pPr>
            <a:r>
              <a:rPr lang="en-US" sz="2800" dirty="0"/>
              <a:t>Enables fair and consistent training and evaluation across all categories</a:t>
            </a:r>
            <a:r>
              <a:rPr lang="en-US" dirty="0"/>
              <a:t>.</a:t>
            </a:r>
          </a:p>
        </p:txBody>
      </p:sp>
      <p:pic>
        <p:nvPicPr>
          <p:cNvPr id="3" name="Picture 2">
            <a:extLst>
              <a:ext uri="{FF2B5EF4-FFF2-40B4-BE49-F238E27FC236}">
                <a16:creationId xmlns:a16="http://schemas.microsoft.com/office/drawing/2014/main" id="{E67E02A2-81B5-1196-D49E-3A0D451547E7}"/>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413529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F704B174-7DEF-A3A9-39C1-FE735767F411}"/>
              </a:ext>
            </a:extLst>
          </p:cNvPr>
          <p:cNvSpPr>
            <a:spLocks noGrp="1"/>
          </p:cNvSpPr>
          <p:nvPr>
            <p:ph type="body" idx="1"/>
          </p:nvPr>
        </p:nvSpPr>
        <p:spPr>
          <a:xfrm>
            <a:off x="0" y="1"/>
            <a:ext cx="11353800" cy="6176964"/>
          </a:xfrm>
        </p:spPr>
        <p:txBody>
          <a:bodyPr>
            <a:normAutofit/>
          </a:bodyPr>
          <a:lstStyle/>
          <a:p>
            <a:pPr marL="114300" indent="0">
              <a:buNone/>
            </a:pPr>
            <a:endParaRPr lang="en-IN" sz="9600" dirty="0"/>
          </a:p>
          <a:p>
            <a:pPr marL="114300" indent="0">
              <a:buNone/>
            </a:pPr>
            <a:endParaRPr lang="en-IN" sz="9600" dirty="0"/>
          </a:p>
          <a:p>
            <a:pPr marL="114300" indent="0">
              <a:buNone/>
            </a:pPr>
            <a:r>
              <a:rPr lang="en-IN" sz="9600" dirty="0">
                <a:solidFill>
                  <a:schemeClr val="bg2"/>
                </a:solidFill>
              </a:rPr>
              <a:t>MODEL</a:t>
            </a:r>
            <a:r>
              <a:rPr lang="en-IN" sz="9600" dirty="0"/>
              <a:t> </a:t>
            </a:r>
            <a:r>
              <a:rPr lang="en-IN" sz="9600" dirty="0">
                <a:solidFill>
                  <a:schemeClr val="accent4">
                    <a:lumMod val="60000"/>
                    <a:lumOff val="40000"/>
                  </a:schemeClr>
                </a:solidFill>
              </a:rPr>
              <a:t>SELECTION</a:t>
            </a:r>
          </a:p>
        </p:txBody>
      </p:sp>
      <p:pic>
        <p:nvPicPr>
          <p:cNvPr id="4" name="Picture 3">
            <a:extLst>
              <a:ext uri="{FF2B5EF4-FFF2-40B4-BE49-F238E27FC236}">
                <a16:creationId xmlns:a16="http://schemas.microsoft.com/office/drawing/2014/main" id="{7AF6D8A6-6965-D76A-C165-5FA3B1F873EB}"/>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67093346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D1CE36-97A0-E2D7-1388-C4A98659F8A2}"/>
              </a:ext>
            </a:extLst>
          </p:cNvPr>
          <p:cNvSpPr>
            <a:spLocks noGrp="1"/>
          </p:cNvSpPr>
          <p:nvPr>
            <p:ph type="title"/>
          </p:nvPr>
        </p:nvSpPr>
        <p:spPr>
          <a:xfrm>
            <a:off x="0" y="457200"/>
            <a:ext cx="12192000" cy="6243638"/>
          </a:xfrm>
        </p:spPr>
        <p:txBody>
          <a:bodyPr>
            <a:normAutofit fontScale="90000"/>
          </a:bodyPr>
          <a:lstStyle/>
          <a:p>
            <a:r>
              <a:rPr lang="en-IN" sz="4000" b="1" dirty="0"/>
              <a:t>🧰 DEEP LEARNING MODELS USED:</a:t>
            </a:r>
            <a:br>
              <a:rPr lang="en-IN" sz="4000" b="1" dirty="0"/>
            </a:br>
            <a:r>
              <a:rPr lang="en-IN" sz="4000" dirty="0"/>
              <a:t>All models pretrained on </a:t>
            </a:r>
            <a:r>
              <a:rPr lang="en-IN" sz="4000" b="1" dirty="0"/>
              <a:t>ImageNet</a:t>
            </a:r>
            <a:r>
              <a:rPr lang="en-IN" sz="4000" dirty="0"/>
              <a:t> and fine-tuned:</a:t>
            </a:r>
            <a:br>
              <a:rPr lang="en-IN" sz="4000" dirty="0"/>
            </a:br>
            <a:br>
              <a:rPr lang="en-IN" sz="4000" dirty="0"/>
            </a:br>
            <a:r>
              <a:rPr lang="en-IN" sz="4000" dirty="0"/>
              <a:t>📦 </a:t>
            </a:r>
            <a:r>
              <a:rPr lang="en-IN" sz="4000" b="1" dirty="0"/>
              <a:t>DenseNet121(BEST MODEL)</a:t>
            </a:r>
            <a:br>
              <a:rPr lang="en-IN" sz="4000" b="1" dirty="0"/>
            </a:br>
            <a:br>
              <a:rPr lang="en-IN" sz="4000" dirty="0"/>
            </a:br>
            <a:r>
              <a:rPr lang="en-IN" sz="4000" dirty="0"/>
              <a:t>🧠 </a:t>
            </a:r>
            <a:r>
              <a:rPr lang="en-IN" sz="4000" b="1" dirty="0"/>
              <a:t>ResNet50</a:t>
            </a:r>
            <a:br>
              <a:rPr lang="en-IN" sz="4000" b="1" dirty="0"/>
            </a:br>
            <a:br>
              <a:rPr lang="en-IN" sz="4000" dirty="0"/>
            </a:br>
            <a:r>
              <a:rPr lang="en-IN" sz="4000" dirty="0"/>
              <a:t>🧠 </a:t>
            </a:r>
            <a:r>
              <a:rPr lang="en-IN" sz="4000" b="1" dirty="0"/>
              <a:t>ResNet101</a:t>
            </a:r>
            <a:br>
              <a:rPr lang="en-IN" sz="4000" b="1" dirty="0"/>
            </a:br>
            <a:br>
              <a:rPr lang="en-IN" sz="4000" dirty="0"/>
            </a:br>
            <a:r>
              <a:rPr lang="en-IN" sz="4000" dirty="0"/>
              <a:t>🧠 </a:t>
            </a:r>
            <a:r>
              <a:rPr lang="en-IN" sz="4000" b="1" dirty="0"/>
              <a:t>ResNet152</a:t>
            </a:r>
            <a:br>
              <a:rPr lang="en-IN" sz="4000" b="1" dirty="0"/>
            </a:br>
            <a:br>
              <a:rPr lang="en-IN" sz="4000" dirty="0"/>
            </a:br>
            <a:r>
              <a:rPr lang="en-IN" sz="4000" dirty="0"/>
              <a:t>🧱 </a:t>
            </a:r>
            <a:r>
              <a:rPr lang="en-IN" sz="4000" b="1" dirty="0"/>
              <a:t>VGG16</a:t>
            </a:r>
            <a:br>
              <a:rPr lang="en-IN" sz="4000" b="1" dirty="0"/>
            </a:br>
            <a:br>
              <a:rPr lang="en-IN" dirty="0"/>
            </a:br>
            <a:endParaRPr lang="en-IN" dirty="0"/>
          </a:p>
        </p:txBody>
      </p:sp>
      <p:pic>
        <p:nvPicPr>
          <p:cNvPr id="3" name="Picture 2">
            <a:extLst>
              <a:ext uri="{FF2B5EF4-FFF2-40B4-BE49-F238E27FC236}">
                <a16:creationId xmlns:a16="http://schemas.microsoft.com/office/drawing/2014/main" id="{0CDEB7FE-2FF6-06D1-27D0-E890E71DF354}"/>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73222716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14B57C-256C-3F06-3D1F-F639AA3B5432}"/>
              </a:ext>
            </a:extLst>
          </p:cNvPr>
          <p:cNvSpPr>
            <a:spLocks noGrp="1"/>
          </p:cNvSpPr>
          <p:nvPr>
            <p:ph type="title"/>
          </p:nvPr>
        </p:nvSpPr>
        <p:spPr>
          <a:xfrm>
            <a:off x="0" y="4100513"/>
            <a:ext cx="12192000" cy="1657350"/>
          </a:xfrm>
        </p:spPr>
        <p:txBody>
          <a:bodyPr>
            <a:normAutofit fontScale="90000"/>
          </a:bodyPr>
          <a:lstStyle/>
          <a:p>
            <a:r>
              <a:rPr lang="en-US" sz="3600" b="1" dirty="0"/>
              <a:t>Insights (After 10 Epochs):</a:t>
            </a:r>
            <a:br>
              <a:rPr lang="en-US" b="1" dirty="0"/>
            </a:br>
            <a:r>
              <a:rPr lang="en-US" sz="2800" b="1" dirty="0"/>
              <a:t>DenseNet121</a:t>
            </a:r>
            <a:r>
              <a:rPr lang="en-US" sz="2800" dirty="0"/>
              <a:t> shows the best performance across all metrics, with a noticeable gap between training accuracy and validation/test accuracy, indicating good generalization.</a:t>
            </a:r>
            <a:br>
              <a:rPr lang="en-US" sz="2800" dirty="0"/>
            </a:br>
            <a:br>
              <a:rPr lang="en-US" sz="2800" dirty="0"/>
            </a:br>
            <a:r>
              <a:rPr lang="en-US" sz="2800" b="1" dirty="0"/>
              <a:t>ResNet50</a:t>
            </a:r>
            <a:r>
              <a:rPr lang="en-US" sz="2800" dirty="0"/>
              <a:t> and </a:t>
            </a:r>
            <a:r>
              <a:rPr lang="en-US" sz="2800" b="1" dirty="0"/>
              <a:t>ResNet101</a:t>
            </a:r>
            <a:r>
              <a:rPr lang="en-US" sz="2800" dirty="0"/>
              <a:t> have lower performance, with </a:t>
            </a:r>
            <a:r>
              <a:rPr lang="en-US" sz="2800" b="1" dirty="0"/>
              <a:t>ResNet50</a:t>
            </a:r>
            <a:r>
              <a:rPr lang="en-US" sz="2800" dirty="0"/>
              <a:t> showing better results than </a:t>
            </a:r>
            <a:r>
              <a:rPr lang="en-US" sz="2800" b="1" dirty="0"/>
              <a:t>ResNet101</a:t>
            </a:r>
            <a:r>
              <a:rPr lang="en-US" sz="2800" dirty="0"/>
              <a:t>. Both models exhibit a </a:t>
            </a:r>
            <a:r>
              <a:rPr lang="en-US" sz="2800" b="1" dirty="0"/>
              <a:t>significant drop in test accuracy</a:t>
            </a:r>
            <a:r>
              <a:rPr lang="en-US" sz="2800" dirty="0"/>
              <a:t>, suggesting that they might be underfitting.</a:t>
            </a:r>
            <a:br>
              <a:rPr lang="en-US" sz="2800" dirty="0"/>
            </a:br>
            <a:br>
              <a:rPr lang="en-US" sz="2800" dirty="0"/>
            </a:br>
            <a:r>
              <a:rPr lang="en-US" sz="2800" b="1" dirty="0"/>
              <a:t>ResNet152</a:t>
            </a:r>
            <a:r>
              <a:rPr lang="en-US" sz="2800" dirty="0"/>
              <a:t> and </a:t>
            </a:r>
            <a:r>
              <a:rPr lang="en-US" sz="2800" b="1" dirty="0"/>
              <a:t>VGG16</a:t>
            </a:r>
            <a:r>
              <a:rPr lang="en-US" sz="2800" dirty="0"/>
              <a:t> have relatively consistent but lower performance compared to </a:t>
            </a:r>
            <a:r>
              <a:rPr lang="en-US" sz="2800" b="1" dirty="0"/>
              <a:t>DenseNet121</a:t>
            </a:r>
            <a:r>
              <a:rPr lang="en-US" sz="2800" dirty="0"/>
              <a:t>, especially on the test set.</a:t>
            </a:r>
            <a:br>
              <a:rPr lang="en-US" sz="3100" dirty="0"/>
            </a:br>
            <a:endParaRPr lang="en-IN" sz="3100" dirty="0"/>
          </a:p>
        </p:txBody>
      </p:sp>
      <p:graphicFrame>
        <p:nvGraphicFramePr>
          <p:cNvPr id="3" name="Table 2">
            <a:extLst>
              <a:ext uri="{FF2B5EF4-FFF2-40B4-BE49-F238E27FC236}">
                <a16:creationId xmlns:a16="http://schemas.microsoft.com/office/drawing/2014/main" id="{68206DC4-E11B-28BC-13E2-50BDF7B3B452}"/>
              </a:ext>
            </a:extLst>
          </p:cNvPr>
          <p:cNvGraphicFramePr>
            <a:graphicFrameLocks noGrp="1"/>
          </p:cNvGraphicFramePr>
          <p:nvPr>
            <p:extLst>
              <p:ext uri="{D42A27DB-BD31-4B8C-83A1-F6EECF244321}">
                <p14:modId xmlns:p14="http://schemas.microsoft.com/office/powerpoint/2010/main" val="3862040470"/>
              </p:ext>
            </p:extLst>
          </p:nvPr>
        </p:nvGraphicFramePr>
        <p:xfrm>
          <a:off x="0" y="900113"/>
          <a:ext cx="12192000" cy="1828800"/>
        </p:xfrm>
        <a:graphic>
          <a:graphicData uri="http://schemas.openxmlformats.org/drawingml/2006/table">
            <a:tbl>
              <a:tblPr/>
              <a:tblGrid>
                <a:gridCol w="3048000">
                  <a:extLst>
                    <a:ext uri="{9D8B030D-6E8A-4147-A177-3AD203B41FA5}">
                      <a16:colId xmlns:a16="http://schemas.microsoft.com/office/drawing/2014/main" val="652297640"/>
                    </a:ext>
                  </a:extLst>
                </a:gridCol>
                <a:gridCol w="3048000">
                  <a:extLst>
                    <a:ext uri="{9D8B030D-6E8A-4147-A177-3AD203B41FA5}">
                      <a16:colId xmlns:a16="http://schemas.microsoft.com/office/drawing/2014/main" val="759527192"/>
                    </a:ext>
                  </a:extLst>
                </a:gridCol>
                <a:gridCol w="3048000">
                  <a:extLst>
                    <a:ext uri="{9D8B030D-6E8A-4147-A177-3AD203B41FA5}">
                      <a16:colId xmlns:a16="http://schemas.microsoft.com/office/drawing/2014/main" val="2630723877"/>
                    </a:ext>
                  </a:extLst>
                </a:gridCol>
                <a:gridCol w="3048000">
                  <a:extLst>
                    <a:ext uri="{9D8B030D-6E8A-4147-A177-3AD203B41FA5}">
                      <a16:colId xmlns:a16="http://schemas.microsoft.com/office/drawing/2014/main" val="626487249"/>
                    </a:ext>
                  </a:extLst>
                </a:gridCol>
              </a:tblGrid>
              <a:tr h="276225">
                <a:tc>
                  <a:txBody>
                    <a:bodyPr/>
                    <a:lstStyle/>
                    <a:p>
                      <a:r>
                        <a:rPr lang="en-IN" dirty="0"/>
                        <a:t>Model</a:t>
                      </a:r>
                    </a:p>
                  </a:txBody>
                  <a:tcPr anchor="ctr">
                    <a:lnL>
                      <a:noFill/>
                    </a:lnL>
                    <a:lnR>
                      <a:noFill/>
                    </a:lnR>
                    <a:lnT>
                      <a:noFill/>
                    </a:lnT>
                    <a:lnB>
                      <a:noFill/>
                    </a:lnB>
                    <a:noFill/>
                  </a:tcPr>
                </a:tc>
                <a:tc>
                  <a:txBody>
                    <a:bodyPr/>
                    <a:lstStyle/>
                    <a:p>
                      <a:r>
                        <a:rPr lang="en-IN"/>
                        <a:t>Train Accuracy</a:t>
                      </a:r>
                    </a:p>
                  </a:txBody>
                  <a:tcPr anchor="ctr">
                    <a:lnL>
                      <a:noFill/>
                    </a:lnL>
                    <a:lnR>
                      <a:noFill/>
                    </a:lnR>
                    <a:lnT>
                      <a:noFill/>
                    </a:lnT>
                    <a:lnB>
                      <a:noFill/>
                    </a:lnB>
                    <a:noFill/>
                  </a:tcPr>
                </a:tc>
                <a:tc>
                  <a:txBody>
                    <a:bodyPr/>
                    <a:lstStyle/>
                    <a:p>
                      <a:r>
                        <a:rPr lang="en-IN"/>
                        <a:t>Validation Accuracy</a:t>
                      </a:r>
                    </a:p>
                  </a:txBody>
                  <a:tcPr anchor="ctr">
                    <a:lnL>
                      <a:noFill/>
                    </a:lnL>
                    <a:lnR>
                      <a:noFill/>
                    </a:lnR>
                    <a:lnT>
                      <a:noFill/>
                    </a:lnT>
                    <a:lnB>
                      <a:noFill/>
                    </a:lnB>
                    <a:noFill/>
                  </a:tcPr>
                </a:tc>
                <a:tc>
                  <a:txBody>
                    <a:bodyPr/>
                    <a:lstStyle/>
                    <a:p>
                      <a:r>
                        <a:rPr lang="en-IN" dirty="0"/>
                        <a:t>Test Accuracy</a:t>
                      </a:r>
                    </a:p>
                  </a:txBody>
                  <a:tcPr anchor="ctr">
                    <a:lnL>
                      <a:noFill/>
                    </a:lnL>
                    <a:lnR>
                      <a:noFill/>
                    </a:lnR>
                    <a:lnT>
                      <a:noFill/>
                    </a:lnT>
                    <a:lnB>
                      <a:noFill/>
                    </a:lnB>
                    <a:noFill/>
                  </a:tcPr>
                </a:tc>
                <a:extLst>
                  <a:ext uri="{0D108BD9-81ED-4DB2-BD59-A6C34878D82A}">
                    <a16:rowId xmlns:a16="http://schemas.microsoft.com/office/drawing/2014/main" val="2862703444"/>
                  </a:ext>
                </a:extLst>
              </a:tr>
              <a:tr h="276225">
                <a:tc>
                  <a:txBody>
                    <a:bodyPr/>
                    <a:lstStyle/>
                    <a:p>
                      <a:r>
                        <a:rPr lang="en-IN" dirty="0"/>
                        <a:t>✅ DenseNet121</a:t>
                      </a:r>
                    </a:p>
                  </a:txBody>
                  <a:tcPr anchor="ctr">
                    <a:lnL>
                      <a:noFill/>
                    </a:lnL>
                    <a:lnR>
                      <a:noFill/>
                    </a:lnR>
                    <a:lnT>
                      <a:noFill/>
                    </a:lnT>
                    <a:lnB>
                      <a:noFill/>
                    </a:lnB>
                    <a:noFill/>
                  </a:tcPr>
                </a:tc>
                <a:tc>
                  <a:txBody>
                    <a:bodyPr/>
                    <a:lstStyle/>
                    <a:p>
                      <a:r>
                        <a:rPr lang="en-IN"/>
                        <a:t>86.75%</a:t>
                      </a:r>
                    </a:p>
                  </a:txBody>
                  <a:tcPr anchor="ctr">
                    <a:lnL>
                      <a:noFill/>
                    </a:lnL>
                    <a:lnR>
                      <a:noFill/>
                    </a:lnR>
                    <a:lnT>
                      <a:noFill/>
                    </a:lnT>
                    <a:lnB>
                      <a:noFill/>
                    </a:lnB>
                    <a:noFill/>
                  </a:tcPr>
                </a:tc>
                <a:tc>
                  <a:txBody>
                    <a:bodyPr/>
                    <a:lstStyle/>
                    <a:p>
                      <a:r>
                        <a:rPr lang="en-IN"/>
                        <a:t>81.23%</a:t>
                      </a:r>
                    </a:p>
                  </a:txBody>
                  <a:tcPr anchor="ctr">
                    <a:lnL>
                      <a:noFill/>
                    </a:lnL>
                    <a:lnR>
                      <a:noFill/>
                    </a:lnR>
                    <a:lnT>
                      <a:noFill/>
                    </a:lnT>
                    <a:lnB>
                      <a:noFill/>
                    </a:lnB>
                    <a:noFill/>
                  </a:tcPr>
                </a:tc>
                <a:tc>
                  <a:txBody>
                    <a:bodyPr/>
                    <a:lstStyle/>
                    <a:p>
                      <a:r>
                        <a:rPr lang="en-IN"/>
                        <a:t>80.36%</a:t>
                      </a:r>
                    </a:p>
                  </a:txBody>
                  <a:tcPr anchor="ctr">
                    <a:lnL>
                      <a:noFill/>
                    </a:lnL>
                    <a:lnR>
                      <a:noFill/>
                    </a:lnR>
                    <a:lnT>
                      <a:noFill/>
                    </a:lnT>
                    <a:lnB>
                      <a:noFill/>
                    </a:lnB>
                    <a:noFill/>
                  </a:tcPr>
                </a:tc>
                <a:extLst>
                  <a:ext uri="{0D108BD9-81ED-4DB2-BD59-A6C34878D82A}">
                    <a16:rowId xmlns:a16="http://schemas.microsoft.com/office/drawing/2014/main" val="2001520666"/>
                  </a:ext>
                </a:extLst>
              </a:tr>
              <a:tr h="276225">
                <a:tc>
                  <a:txBody>
                    <a:bodyPr/>
                    <a:lstStyle/>
                    <a:p>
                      <a:r>
                        <a:rPr lang="en-IN" dirty="0"/>
                        <a:t>❌ ResNet50</a:t>
                      </a:r>
                    </a:p>
                  </a:txBody>
                  <a:tcPr anchor="ctr">
                    <a:lnL>
                      <a:noFill/>
                    </a:lnL>
                    <a:lnR>
                      <a:noFill/>
                    </a:lnR>
                    <a:lnT>
                      <a:noFill/>
                    </a:lnT>
                    <a:lnB>
                      <a:noFill/>
                    </a:lnB>
                    <a:noFill/>
                  </a:tcPr>
                </a:tc>
                <a:tc>
                  <a:txBody>
                    <a:bodyPr/>
                    <a:lstStyle/>
                    <a:p>
                      <a:r>
                        <a:rPr lang="en-IN"/>
                        <a:t>72.40%</a:t>
                      </a:r>
                    </a:p>
                  </a:txBody>
                  <a:tcPr anchor="ctr">
                    <a:lnL>
                      <a:noFill/>
                    </a:lnL>
                    <a:lnR>
                      <a:noFill/>
                    </a:lnR>
                    <a:lnT>
                      <a:noFill/>
                    </a:lnT>
                    <a:lnB>
                      <a:noFill/>
                    </a:lnB>
                    <a:noFill/>
                  </a:tcPr>
                </a:tc>
                <a:tc>
                  <a:txBody>
                    <a:bodyPr/>
                    <a:lstStyle/>
                    <a:p>
                      <a:r>
                        <a:rPr lang="en-IN"/>
                        <a:t>62.84%</a:t>
                      </a:r>
                    </a:p>
                  </a:txBody>
                  <a:tcPr anchor="ctr">
                    <a:lnL>
                      <a:noFill/>
                    </a:lnL>
                    <a:lnR>
                      <a:noFill/>
                    </a:lnR>
                    <a:lnT>
                      <a:noFill/>
                    </a:lnT>
                    <a:lnB>
                      <a:noFill/>
                    </a:lnB>
                    <a:noFill/>
                  </a:tcPr>
                </a:tc>
                <a:tc>
                  <a:txBody>
                    <a:bodyPr/>
                    <a:lstStyle/>
                    <a:p>
                      <a:r>
                        <a:rPr lang="en-IN"/>
                        <a:t>58.14%</a:t>
                      </a:r>
                    </a:p>
                  </a:txBody>
                  <a:tcPr anchor="ctr">
                    <a:lnL>
                      <a:noFill/>
                    </a:lnL>
                    <a:lnR>
                      <a:noFill/>
                    </a:lnR>
                    <a:lnT>
                      <a:noFill/>
                    </a:lnT>
                    <a:lnB>
                      <a:noFill/>
                    </a:lnB>
                    <a:noFill/>
                  </a:tcPr>
                </a:tc>
                <a:extLst>
                  <a:ext uri="{0D108BD9-81ED-4DB2-BD59-A6C34878D82A}">
                    <a16:rowId xmlns:a16="http://schemas.microsoft.com/office/drawing/2014/main" val="2465319746"/>
                  </a:ext>
                </a:extLst>
              </a:tr>
              <a:tr h="276225">
                <a:tc>
                  <a:txBody>
                    <a:bodyPr/>
                    <a:lstStyle/>
                    <a:p>
                      <a:r>
                        <a:rPr lang="en-IN"/>
                        <a:t>🛠️ ResNet101</a:t>
                      </a:r>
                    </a:p>
                  </a:txBody>
                  <a:tcPr anchor="ctr">
                    <a:lnL>
                      <a:noFill/>
                    </a:lnL>
                    <a:lnR>
                      <a:noFill/>
                    </a:lnR>
                    <a:lnT>
                      <a:noFill/>
                    </a:lnT>
                    <a:lnB>
                      <a:noFill/>
                    </a:lnB>
                    <a:noFill/>
                  </a:tcPr>
                </a:tc>
                <a:tc>
                  <a:txBody>
                    <a:bodyPr/>
                    <a:lstStyle/>
                    <a:p>
                      <a:r>
                        <a:rPr lang="en-IN"/>
                        <a:t>69.55%</a:t>
                      </a:r>
                    </a:p>
                  </a:txBody>
                  <a:tcPr anchor="ctr">
                    <a:lnL>
                      <a:noFill/>
                    </a:lnL>
                    <a:lnR>
                      <a:noFill/>
                    </a:lnR>
                    <a:lnT>
                      <a:noFill/>
                    </a:lnT>
                    <a:lnB>
                      <a:noFill/>
                    </a:lnB>
                    <a:noFill/>
                  </a:tcPr>
                </a:tc>
                <a:tc>
                  <a:txBody>
                    <a:bodyPr/>
                    <a:lstStyle/>
                    <a:p>
                      <a:r>
                        <a:rPr lang="en-IN"/>
                        <a:t>58.24%</a:t>
                      </a:r>
                    </a:p>
                  </a:txBody>
                  <a:tcPr anchor="ctr">
                    <a:lnL>
                      <a:noFill/>
                    </a:lnL>
                    <a:lnR>
                      <a:noFill/>
                    </a:lnR>
                    <a:lnT>
                      <a:noFill/>
                    </a:lnT>
                    <a:lnB>
                      <a:noFill/>
                    </a:lnB>
                    <a:noFill/>
                  </a:tcPr>
                </a:tc>
                <a:tc>
                  <a:txBody>
                    <a:bodyPr/>
                    <a:lstStyle/>
                    <a:p>
                      <a:r>
                        <a:rPr lang="en-IN"/>
                        <a:t>56.87%</a:t>
                      </a:r>
                    </a:p>
                  </a:txBody>
                  <a:tcPr anchor="ctr">
                    <a:lnL>
                      <a:noFill/>
                    </a:lnL>
                    <a:lnR>
                      <a:noFill/>
                    </a:lnR>
                    <a:lnT>
                      <a:noFill/>
                    </a:lnT>
                    <a:lnB>
                      <a:noFill/>
                    </a:lnB>
                    <a:noFill/>
                  </a:tcPr>
                </a:tc>
                <a:extLst>
                  <a:ext uri="{0D108BD9-81ED-4DB2-BD59-A6C34878D82A}">
                    <a16:rowId xmlns:a16="http://schemas.microsoft.com/office/drawing/2014/main" val="1488169517"/>
                  </a:ext>
                </a:extLst>
              </a:tr>
              <a:tr h="276225">
                <a:tc>
                  <a:txBody>
                    <a:bodyPr/>
                    <a:lstStyle/>
                    <a:p>
                      <a:r>
                        <a:rPr lang="en-IN"/>
                        <a:t>🛠️ ResNet152</a:t>
                      </a:r>
                    </a:p>
                  </a:txBody>
                  <a:tcPr anchor="ctr">
                    <a:lnL>
                      <a:noFill/>
                    </a:lnL>
                    <a:lnR>
                      <a:noFill/>
                    </a:lnR>
                    <a:lnT>
                      <a:noFill/>
                    </a:lnT>
                    <a:lnB>
                      <a:noFill/>
                    </a:lnB>
                    <a:noFill/>
                  </a:tcPr>
                </a:tc>
                <a:tc>
                  <a:txBody>
                    <a:bodyPr/>
                    <a:lstStyle/>
                    <a:p>
                      <a:r>
                        <a:rPr lang="en-IN"/>
                        <a:t>76.30%</a:t>
                      </a:r>
                    </a:p>
                  </a:txBody>
                  <a:tcPr anchor="ctr">
                    <a:lnL>
                      <a:noFill/>
                    </a:lnL>
                    <a:lnR>
                      <a:noFill/>
                    </a:lnR>
                    <a:lnT>
                      <a:noFill/>
                    </a:lnT>
                    <a:lnB>
                      <a:noFill/>
                    </a:lnB>
                    <a:noFill/>
                  </a:tcPr>
                </a:tc>
                <a:tc>
                  <a:txBody>
                    <a:bodyPr/>
                    <a:lstStyle/>
                    <a:p>
                      <a:r>
                        <a:rPr lang="en-IN"/>
                        <a:t>64.51%</a:t>
                      </a:r>
                    </a:p>
                  </a:txBody>
                  <a:tcPr anchor="ctr">
                    <a:lnL>
                      <a:noFill/>
                    </a:lnL>
                    <a:lnR>
                      <a:noFill/>
                    </a:lnR>
                    <a:lnT>
                      <a:noFill/>
                    </a:lnT>
                    <a:lnB>
                      <a:noFill/>
                    </a:lnB>
                    <a:noFill/>
                  </a:tcPr>
                </a:tc>
                <a:tc>
                  <a:txBody>
                    <a:bodyPr/>
                    <a:lstStyle/>
                    <a:p>
                      <a:r>
                        <a:rPr lang="en-IN"/>
                        <a:t>61.42%</a:t>
                      </a:r>
                    </a:p>
                  </a:txBody>
                  <a:tcPr anchor="ctr">
                    <a:lnL>
                      <a:noFill/>
                    </a:lnL>
                    <a:lnR>
                      <a:noFill/>
                    </a:lnR>
                    <a:lnT>
                      <a:noFill/>
                    </a:lnT>
                    <a:lnB>
                      <a:noFill/>
                    </a:lnB>
                    <a:noFill/>
                  </a:tcPr>
                </a:tc>
                <a:extLst>
                  <a:ext uri="{0D108BD9-81ED-4DB2-BD59-A6C34878D82A}">
                    <a16:rowId xmlns:a16="http://schemas.microsoft.com/office/drawing/2014/main" val="1524346459"/>
                  </a:ext>
                </a:extLst>
              </a:tr>
              <a:tr h="276225">
                <a:tc>
                  <a:txBody>
                    <a:bodyPr/>
                    <a:lstStyle/>
                    <a:p>
                      <a:r>
                        <a:rPr lang="en-IN" dirty="0"/>
                        <a:t>🧱 VGG16</a:t>
                      </a:r>
                    </a:p>
                  </a:txBody>
                  <a:tcPr anchor="ctr">
                    <a:lnL>
                      <a:noFill/>
                    </a:lnL>
                    <a:lnR>
                      <a:noFill/>
                    </a:lnR>
                    <a:lnT>
                      <a:noFill/>
                    </a:lnT>
                    <a:lnB>
                      <a:noFill/>
                    </a:lnB>
                    <a:noFill/>
                  </a:tcPr>
                </a:tc>
                <a:tc>
                  <a:txBody>
                    <a:bodyPr/>
                    <a:lstStyle/>
                    <a:p>
                      <a:r>
                        <a:rPr lang="en-IN"/>
                        <a:t>78.80%</a:t>
                      </a:r>
                    </a:p>
                  </a:txBody>
                  <a:tcPr anchor="ctr">
                    <a:lnL>
                      <a:noFill/>
                    </a:lnL>
                    <a:lnR>
                      <a:noFill/>
                    </a:lnR>
                    <a:lnT>
                      <a:noFill/>
                    </a:lnT>
                    <a:lnB>
                      <a:noFill/>
                    </a:lnB>
                    <a:noFill/>
                  </a:tcPr>
                </a:tc>
                <a:tc>
                  <a:txBody>
                    <a:bodyPr/>
                    <a:lstStyle/>
                    <a:p>
                      <a:r>
                        <a:rPr lang="en-IN"/>
                        <a:t>67.33%</a:t>
                      </a:r>
                    </a:p>
                  </a:txBody>
                  <a:tcPr anchor="ctr">
                    <a:lnL>
                      <a:noFill/>
                    </a:lnL>
                    <a:lnR>
                      <a:noFill/>
                    </a:lnR>
                    <a:lnT>
                      <a:noFill/>
                    </a:lnT>
                    <a:lnB>
                      <a:noFill/>
                    </a:lnB>
                    <a:noFill/>
                  </a:tcPr>
                </a:tc>
                <a:tc>
                  <a:txBody>
                    <a:bodyPr/>
                    <a:lstStyle/>
                    <a:p>
                      <a:r>
                        <a:rPr lang="en-IN" dirty="0"/>
                        <a:t>65.90%</a:t>
                      </a:r>
                    </a:p>
                  </a:txBody>
                  <a:tcPr anchor="ctr">
                    <a:lnL>
                      <a:noFill/>
                    </a:lnL>
                    <a:lnR>
                      <a:noFill/>
                    </a:lnR>
                    <a:lnT>
                      <a:noFill/>
                    </a:lnT>
                    <a:lnB>
                      <a:noFill/>
                    </a:lnB>
                    <a:noFill/>
                  </a:tcPr>
                </a:tc>
                <a:extLst>
                  <a:ext uri="{0D108BD9-81ED-4DB2-BD59-A6C34878D82A}">
                    <a16:rowId xmlns:a16="http://schemas.microsoft.com/office/drawing/2014/main" val="3872763660"/>
                  </a:ext>
                </a:extLst>
              </a:tr>
            </a:tbl>
          </a:graphicData>
        </a:graphic>
      </p:graphicFrame>
      <p:sp>
        <p:nvSpPr>
          <p:cNvPr id="5" name="TextBox 4">
            <a:extLst>
              <a:ext uri="{FF2B5EF4-FFF2-40B4-BE49-F238E27FC236}">
                <a16:creationId xmlns:a16="http://schemas.microsoft.com/office/drawing/2014/main" id="{397B7576-322A-90CB-14A3-997ABB413B84}"/>
              </a:ext>
            </a:extLst>
          </p:cNvPr>
          <p:cNvSpPr txBox="1"/>
          <p:nvPr/>
        </p:nvSpPr>
        <p:spPr>
          <a:xfrm>
            <a:off x="0" y="0"/>
            <a:ext cx="12192000" cy="646331"/>
          </a:xfrm>
          <a:prstGeom prst="rect">
            <a:avLst/>
          </a:prstGeom>
          <a:noFill/>
        </p:spPr>
        <p:txBody>
          <a:bodyPr wrap="square">
            <a:spAutoFit/>
          </a:bodyPr>
          <a:lstStyle/>
          <a:p>
            <a:r>
              <a:rPr lang="en-US" sz="3600" dirty="0"/>
              <a:t>📊 </a:t>
            </a:r>
            <a:r>
              <a:rPr lang="en-US" sz="3600" b="1" dirty="0"/>
              <a:t>Model Performance Summary (After 10 Epochs)</a:t>
            </a:r>
            <a:endParaRPr lang="en-IN" sz="3600" dirty="0"/>
          </a:p>
        </p:txBody>
      </p:sp>
      <p:pic>
        <p:nvPicPr>
          <p:cNvPr id="4" name="Picture 3">
            <a:extLst>
              <a:ext uri="{FF2B5EF4-FFF2-40B4-BE49-F238E27FC236}">
                <a16:creationId xmlns:a16="http://schemas.microsoft.com/office/drawing/2014/main" id="{8B4F392B-B70A-CF0C-1825-FB92EEFE534C}"/>
              </a:ext>
            </a:extLst>
          </p:cNvPr>
          <p:cNvPicPr>
            <a:picLocks noChangeAspect="1"/>
          </p:cNvPicPr>
          <p:nvPr/>
        </p:nvPicPr>
        <p:blipFill>
          <a:blip r:embed="rId2"/>
          <a:stretch>
            <a:fillRect/>
          </a:stretch>
        </p:blipFill>
        <p:spPr>
          <a:xfrm>
            <a:off x="10378440" y="6245467"/>
            <a:ext cx="1813560" cy="612533"/>
          </a:xfrm>
          <a:prstGeom prst="rect">
            <a:avLst/>
          </a:prstGeom>
        </p:spPr>
      </p:pic>
    </p:spTree>
    <p:extLst>
      <p:ext uri="{BB962C8B-B14F-4D97-AF65-F5344CB8AC3E}">
        <p14:creationId xmlns:p14="http://schemas.microsoft.com/office/powerpoint/2010/main" val="25149491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011AC3-D2F9-638E-4A51-8501C94216AF}"/>
              </a:ext>
            </a:extLst>
          </p:cNvPr>
          <p:cNvSpPr>
            <a:spLocks noGrp="1"/>
          </p:cNvSpPr>
          <p:nvPr>
            <p:ph type="title"/>
          </p:nvPr>
        </p:nvSpPr>
        <p:spPr>
          <a:xfrm>
            <a:off x="147636" y="3429000"/>
            <a:ext cx="12044364" cy="3428999"/>
          </a:xfrm>
        </p:spPr>
        <p:txBody>
          <a:bodyPr>
            <a:normAutofit fontScale="90000"/>
          </a:bodyPr>
          <a:lstStyle/>
          <a:p>
            <a:r>
              <a:rPr lang="en-US" sz="3600" b="1" dirty="0"/>
              <a:t>Insights (After 15 Epochs):</a:t>
            </a:r>
            <a:br>
              <a:rPr lang="en-US" sz="3100" b="1" dirty="0"/>
            </a:br>
            <a:r>
              <a:rPr lang="en-US" sz="2700" b="1" dirty="0"/>
              <a:t>DenseNet121</a:t>
            </a:r>
            <a:r>
              <a:rPr lang="en-US" sz="2700" dirty="0"/>
              <a:t> continues to show strong performance, with </a:t>
            </a:r>
            <a:r>
              <a:rPr lang="en-US" sz="2700" b="1" dirty="0"/>
              <a:t>small improvements</a:t>
            </a:r>
            <a:r>
              <a:rPr lang="en-US" sz="2700" dirty="0"/>
              <a:t> in both training and validation accuracy, maintaining its status as the best-performing model.</a:t>
            </a:r>
            <a:br>
              <a:rPr lang="en-US" sz="2700" dirty="0"/>
            </a:br>
            <a:br>
              <a:rPr lang="en-US" sz="2700" dirty="0"/>
            </a:br>
            <a:r>
              <a:rPr lang="en-US" sz="2700" b="1" dirty="0"/>
              <a:t>ResNet50</a:t>
            </a:r>
            <a:r>
              <a:rPr lang="en-US" sz="2700" dirty="0"/>
              <a:t> and </a:t>
            </a:r>
            <a:r>
              <a:rPr lang="en-US" sz="2700" b="1" dirty="0"/>
              <a:t>ResNet101</a:t>
            </a:r>
            <a:r>
              <a:rPr lang="en-US" sz="2700" dirty="0"/>
              <a:t> still exhibit underfitting, with </a:t>
            </a:r>
            <a:r>
              <a:rPr lang="en-US" sz="2700" b="1" dirty="0"/>
              <a:t>ResNet50</a:t>
            </a:r>
            <a:r>
              <a:rPr lang="en-US" sz="2700" dirty="0"/>
              <a:t> showing slight improvement in validation accuracy but still falling short on the test set.</a:t>
            </a:r>
            <a:br>
              <a:rPr lang="en-US" sz="2700" dirty="0"/>
            </a:br>
            <a:r>
              <a:rPr lang="en-US" sz="2700" b="1" dirty="0"/>
              <a:t>ResNet152</a:t>
            </a:r>
            <a:r>
              <a:rPr lang="en-US" sz="2700" dirty="0"/>
              <a:t> shows moderate improvement in validation accuracy, but its test accuracy remains low.</a:t>
            </a:r>
            <a:br>
              <a:rPr lang="en-US" sz="2700" dirty="0"/>
            </a:br>
            <a:br>
              <a:rPr lang="en-US" sz="2700" dirty="0"/>
            </a:br>
            <a:r>
              <a:rPr lang="en-US" sz="2700" b="1" dirty="0"/>
              <a:t>VGG16</a:t>
            </a:r>
            <a:r>
              <a:rPr lang="en-US" sz="2700" dirty="0"/>
              <a:t> shows consistent improvement, especially in validation accuracy, but still lags behind DenseNet121.</a:t>
            </a:r>
            <a:br>
              <a:rPr lang="en-US" dirty="0"/>
            </a:br>
            <a:endParaRPr lang="en-IN" dirty="0"/>
          </a:p>
        </p:txBody>
      </p:sp>
      <p:graphicFrame>
        <p:nvGraphicFramePr>
          <p:cNvPr id="5" name="Table 4">
            <a:extLst>
              <a:ext uri="{FF2B5EF4-FFF2-40B4-BE49-F238E27FC236}">
                <a16:creationId xmlns:a16="http://schemas.microsoft.com/office/drawing/2014/main" id="{50F447F8-A9E3-661D-CC38-496155777C78}"/>
              </a:ext>
            </a:extLst>
          </p:cNvPr>
          <p:cNvGraphicFramePr>
            <a:graphicFrameLocks noGrp="1"/>
          </p:cNvGraphicFramePr>
          <p:nvPr>
            <p:extLst>
              <p:ext uri="{D42A27DB-BD31-4B8C-83A1-F6EECF244321}">
                <p14:modId xmlns:p14="http://schemas.microsoft.com/office/powerpoint/2010/main" val="144200929"/>
              </p:ext>
            </p:extLst>
          </p:nvPr>
        </p:nvGraphicFramePr>
        <p:xfrm>
          <a:off x="0" y="584775"/>
          <a:ext cx="12044367" cy="2387028"/>
        </p:xfrm>
        <a:graphic>
          <a:graphicData uri="http://schemas.openxmlformats.org/drawingml/2006/table">
            <a:tbl>
              <a:tblPr/>
              <a:tblGrid>
                <a:gridCol w="3033768">
                  <a:extLst>
                    <a:ext uri="{9D8B030D-6E8A-4147-A177-3AD203B41FA5}">
                      <a16:colId xmlns:a16="http://schemas.microsoft.com/office/drawing/2014/main" val="4037165619"/>
                    </a:ext>
                  </a:extLst>
                </a:gridCol>
                <a:gridCol w="3003533">
                  <a:extLst>
                    <a:ext uri="{9D8B030D-6E8A-4147-A177-3AD203B41FA5}">
                      <a16:colId xmlns:a16="http://schemas.microsoft.com/office/drawing/2014/main" val="3767203950"/>
                    </a:ext>
                  </a:extLst>
                </a:gridCol>
                <a:gridCol w="3003533">
                  <a:extLst>
                    <a:ext uri="{9D8B030D-6E8A-4147-A177-3AD203B41FA5}">
                      <a16:colId xmlns:a16="http://schemas.microsoft.com/office/drawing/2014/main" val="1990788090"/>
                    </a:ext>
                  </a:extLst>
                </a:gridCol>
                <a:gridCol w="3003533">
                  <a:extLst>
                    <a:ext uri="{9D8B030D-6E8A-4147-A177-3AD203B41FA5}">
                      <a16:colId xmlns:a16="http://schemas.microsoft.com/office/drawing/2014/main" val="1051832982"/>
                    </a:ext>
                  </a:extLst>
                </a:gridCol>
              </a:tblGrid>
              <a:tr h="397838">
                <a:tc>
                  <a:txBody>
                    <a:bodyPr/>
                    <a:lstStyle/>
                    <a:p>
                      <a:r>
                        <a:rPr lang="en-IN"/>
                        <a:t>Model</a:t>
                      </a:r>
                    </a:p>
                  </a:txBody>
                  <a:tcPr anchor="ctr">
                    <a:lnL>
                      <a:noFill/>
                    </a:lnL>
                    <a:lnR>
                      <a:noFill/>
                    </a:lnR>
                    <a:lnT>
                      <a:noFill/>
                    </a:lnT>
                    <a:lnB>
                      <a:noFill/>
                    </a:lnB>
                    <a:noFill/>
                  </a:tcPr>
                </a:tc>
                <a:tc>
                  <a:txBody>
                    <a:bodyPr/>
                    <a:lstStyle/>
                    <a:p>
                      <a:r>
                        <a:rPr lang="en-IN"/>
                        <a:t>Train Accuracy</a:t>
                      </a:r>
                    </a:p>
                  </a:txBody>
                  <a:tcPr anchor="ctr">
                    <a:lnL>
                      <a:noFill/>
                    </a:lnL>
                    <a:lnR>
                      <a:noFill/>
                    </a:lnR>
                    <a:lnT>
                      <a:noFill/>
                    </a:lnT>
                    <a:lnB>
                      <a:noFill/>
                    </a:lnB>
                    <a:noFill/>
                  </a:tcPr>
                </a:tc>
                <a:tc>
                  <a:txBody>
                    <a:bodyPr/>
                    <a:lstStyle/>
                    <a:p>
                      <a:r>
                        <a:rPr lang="en-IN"/>
                        <a:t>Validation Accuracy</a:t>
                      </a:r>
                    </a:p>
                  </a:txBody>
                  <a:tcPr anchor="ctr">
                    <a:lnL>
                      <a:noFill/>
                    </a:lnL>
                    <a:lnR>
                      <a:noFill/>
                    </a:lnR>
                    <a:lnT>
                      <a:noFill/>
                    </a:lnT>
                    <a:lnB>
                      <a:noFill/>
                    </a:lnB>
                    <a:noFill/>
                  </a:tcPr>
                </a:tc>
                <a:tc>
                  <a:txBody>
                    <a:bodyPr/>
                    <a:lstStyle/>
                    <a:p>
                      <a:r>
                        <a:rPr lang="en-IN"/>
                        <a:t>Test Accuracy</a:t>
                      </a:r>
                    </a:p>
                  </a:txBody>
                  <a:tcPr anchor="ctr">
                    <a:lnL>
                      <a:noFill/>
                    </a:lnL>
                    <a:lnR>
                      <a:noFill/>
                    </a:lnR>
                    <a:lnT>
                      <a:noFill/>
                    </a:lnT>
                    <a:lnB>
                      <a:noFill/>
                    </a:lnB>
                    <a:noFill/>
                  </a:tcPr>
                </a:tc>
                <a:extLst>
                  <a:ext uri="{0D108BD9-81ED-4DB2-BD59-A6C34878D82A}">
                    <a16:rowId xmlns:a16="http://schemas.microsoft.com/office/drawing/2014/main" val="1454606486"/>
                  </a:ext>
                </a:extLst>
              </a:tr>
              <a:tr h="397838">
                <a:tc>
                  <a:txBody>
                    <a:bodyPr/>
                    <a:lstStyle/>
                    <a:p>
                      <a:r>
                        <a:rPr lang="en-IN"/>
                        <a:t>✅ DenseNet121</a:t>
                      </a:r>
                    </a:p>
                  </a:txBody>
                  <a:tcPr anchor="ctr">
                    <a:lnL>
                      <a:noFill/>
                    </a:lnL>
                    <a:lnR>
                      <a:noFill/>
                    </a:lnR>
                    <a:lnT>
                      <a:noFill/>
                    </a:lnT>
                    <a:lnB>
                      <a:noFill/>
                    </a:lnB>
                    <a:noFill/>
                  </a:tcPr>
                </a:tc>
                <a:tc>
                  <a:txBody>
                    <a:bodyPr/>
                    <a:lstStyle/>
                    <a:p>
                      <a:r>
                        <a:rPr lang="en-IN"/>
                        <a:t>87.53%</a:t>
                      </a:r>
                    </a:p>
                  </a:txBody>
                  <a:tcPr anchor="ctr">
                    <a:lnL>
                      <a:noFill/>
                    </a:lnL>
                    <a:lnR>
                      <a:noFill/>
                    </a:lnR>
                    <a:lnT>
                      <a:noFill/>
                    </a:lnT>
                    <a:lnB>
                      <a:noFill/>
                    </a:lnB>
                    <a:noFill/>
                  </a:tcPr>
                </a:tc>
                <a:tc>
                  <a:txBody>
                    <a:bodyPr/>
                    <a:lstStyle/>
                    <a:p>
                      <a:r>
                        <a:rPr lang="en-IN"/>
                        <a:t>81.99%</a:t>
                      </a:r>
                    </a:p>
                  </a:txBody>
                  <a:tcPr anchor="ctr">
                    <a:lnL>
                      <a:noFill/>
                    </a:lnL>
                    <a:lnR>
                      <a:noFill/>
                    </a:lnR>
                    <a:lnT>
                      <a:noFill/>
                    </a:lnT>
                    <a:lnB>
                      <a:noFill/>
                    </a:lnB>
                    <a:noFill/>
                  </a:tcPr>
                </a:tc>
                <a:tc>
                  <a:txBody>
                    <a:bodyPr/>
                    <a:lstStyle/>
                    <a:p>
                      <a:r>
                        <a:rPr lang="en-IN"/>
                        <a:t>81.42%</a:t>
                      </a:r>
                    </a:p>
                  </a:txBody>
                  <a:tcPr anchor="ctr">
                    <a:lnL>
                      <a:noFill/>
                    </a:lnL>
                    <a:lnR>
                      <a:noFill/>
                    </a:lnR>
                    <a:lnT>
                      <a:noFill/>
                    </a:lnT>
                    <a:lnB>
                      <a:noFill/>
                    </a:lnB>
                    <a:noFill/>
                  </a:tcPr>
                </a:tc>
                <a:extLst>
                  <a:ext uri="{0D108BD9-81ED-4DB2-BD59-A6C34878D82A}">
                    <a16:rowId xmlns:a16="http://schemas.microsoft.com/office/drawing/2014/main" val="725358717"/>
                  </a:ext>
                </a:extLst>
              </a:tr>
              <a:tr h="397838">
                <a:tc>
                  <a:txBody>
                    <a:bodyPr/>
                    <a:lstStyle/>
                    <a:p>
                      <a:r>
                        <a:rPr lang="en-IN"/>
                        <a:t>❌ ResNet50</a:t>
                      </a:r>
                      <a:endParaRPr lang="en-IN" dirty="0"/>
                    </a:p>
                  </a:txBody>
                  <a:tcPr anchor="ctr">
                    <a:lnL>
                      <a:noFill/>
                    </a:lnL>
                    <a:lnR>
                      <a:noFill/>
                    </a:lnR>
                    <a:lnT>
                      <a:noFill/>
                    </a:lnT>
                    <a:lnB>
                      <a:noFill/>
                    </a:lnB>
                    <a:noFill/>
                  </a:tcPr>
                </a:tc>
                <a:tc>
                  <a:txBody>
                    <a:bodyPr/>
                    <a:lstStyle/>
                    <a:p>
                      <a:r>
                        <a:rPr lang="en-IN"/>
                        <a:t>73.12%</a:t>
                      </a:r>
                    </a:p>
                  </a:txBody>
                  <a:tcPr anchor="ctr">
                    <a:lnL>
                      <a:noFill/>
                    </a:lnL>
                    <a:lnR>
                      <a:noFill/>
                    </a:lnR>
                    <a:lnT>
                      <a:noFill/>
                    </a:lnT>
                    <a:lnB>
                      <a:noFill/>
                    </a:lnB>
                    <a:noFill/>
                  </a:tcPr>
                </a:tc>
                <a:tc>
                  <a:txBody>
                    <a:bodyPr/>
                    <a:lstStyle/>
                    <a:p>
                      <a:r>
                        <a:rPr lang="en-IN" dirty="0"/>
                        <a:t>62.64%</a:t>
                      </a:r>
                    </a:p>
                  </a:txBody>
                  <a:tcPr anchor="ctr">
                    <a:lnL>
                      <a:noFill/>
                    </a:lnL>
                    <a:lnR>
                      <a:noFill/>
                    </a:lnR>
                    <a:lnT>
                      <a:noFill/>
                    </a:lnT>
                    <a:lnB>
                      <a:noFill/>
                    </a:lnB>
                    <a:noFill/>
                  </a:tcPr>
                </a:tc>
                <a:tc>
                  <a:txBody>
                    <a:bodyPr/>
                    <a:lstStyle/>
                    <a:p>
                      <a:r>
                        <a:rPr lang="en-IN"/>
                        <a:t>58.24%</a:t>
                      </a:r>
                    </a:p>
                  </a:txBody>
                  <a:tcPr anchor="ctr">
                    <a:lnL>
                      <a:noFill/>
                    </a:lnL>
                    <a:lnR>
                      <a:noFill/>
                    </a:lnR>
                    <a:lnT>
                      <a:noFill/>
                    </a:lnT>
                    <a:lnB>
                      <a:noFill/>
                    </a:lnB>
                    <a:noFill/>
                  </a:tcPr>
                </a:tc>
                <a:extLst>
                  <a:ext uri="{0D108BD9-81ED-4DB2-BD59-A6C34878D82A}">
                    <a16:rowId xmlns:a16="http://schemas.microsoft.com/office/drawing/2014/main" val="363051702"/>
                  </a:ext>
                </a:extLst>
              </a:tr>
              <a:tr h="397838">
                <a:tc>
                  <a:txBody>
                    <a:bodyPr/>
                    <a:lstStyle/>
                    <a:p>
                      <a:r>
                        <a:rPr lang="en-IN"/>
                        <a:t>🛠️ ResNet101</a:t>
                      </a:r>
                    </a:p>
                  </a:txBody>
                  <a:tcPr anchor="ctr">
                    <a:lnL>
                      <a:noFill/>
                    </a:lnL>
                    <a:lnR>
                      <a:noFill/>
                    </a:lnR>
                    <a:lnT>
                      <a:noFill/>
                    </a:lnT>
                    <a:lnB>
                      <a:noFill/>
                    </a:lnB>
                    <a:noFill/>
                  </a:tcPr>
                </a:tc>
                <a:tc>
                  <a:txBody>
                    <a:bodyPr/>
                    <a:lstStyle/>
                    <a:p>
                      <a:r>
                        <a:rPr lang="en-IN"/>
                        <a:t>70.45%</a:t>
                      </a:r>
                    </a:p>
                  </a:txBody>
                  <a:tcPr anchor="ctr">
                    <a:lnL>
                      <a:noFill/>
                    </a:lnL>
                    <a:lnR>
                      <a:noFill/>
                    </a:lnR>
                    <a:lnT>
                      <a:noFill/>
                    </a:lnT>
                    <a:lnB>
                      <a:noFill/>
                    </a:lnB>
                    <a:noFill/>
                  </a:tcPr>
                </a:tc>
                <a:tc>
                  <a:txBody>
                    <a:bodyPr/>
                    <a:lstStyle/>
                    <a:p>
                      <a:r>
                        <a:rPr lang="en-IN" dirty="0"/>
                        <a:t>61.49%</a:t>
                      </a:r>
                    </a:p>
                  </a:txBody>
                  <a:tcPr anchor="ctr">
                    <a:lnL>
                      <a:noFill/>
                    </a:lnL>
                    <a:lnR>
                      <a:noFill/>
                    </a:lnR>
                    <a:lnT>
                      <a:noFill/>
                    </a:lnT>
                    <a:lnB>
                      <a:noFill/>
                    </a:lnB>
                    <a:noFill/>
                  </a:tcPr>
                </a:tc>
                <a:tc>
                  <a:txBody>
                    <a:bodyPr/>
                    <a:lstStyle/>
                    <a:p>
                      <a:r>
                        <a:rPr lang="en-IN"/>
                        <a:t>57.66%</a:t>
                      </a:r>
                    </a:p>
                  </a:txBody>
                  <a:tcPr anchor="ctr">
                    <a:lnL>
                      <a:noFill/>
                    </a:lnL>
                    <a:lnR>
                      <a:noFill/>
                    </a:lnR>
                    <a:lnT>
                      <a:noFill/>
                    </a:lnT>
                    <a:lnB>
                      <a:noFill/>
                    </a:lnB>
                    <a:noFill/>
                  </a:tcPr>
                </a:tc>
                <a:extLst>
                  <a:ext uri="{0D108BD9-81ED-4DB2-BD59-A6C34878D82A}">
                    <a16:rowId xmlns:a16="http://schemas.microsoft.com/office/drawing/2014/main" val="4233317959"/>
                  </a:ext>
                </a:extLst>
              </a:tr>
              <a:tr h="397838">
                <a:tc>
                  <a:txBody>
                    <a:bodyPr/>
                    <a:lstStyle/>
                    <a:p>
                      <a:r>
                        <a:rPr lang="en-IN" dirty="0"/>
                        <a:t>🛠️ ResNet152</a:t>
                      </a:r>
                    </a:p>
                  </a:txBody>
                  <a:tcPr anchor="ctr">
                    <a:lnL>
                      <a:noFill/>
                    </a:lnL>
                    <a:lnR>
                      <a:noFill/>
                    </a:lnR>
                    <a:lnT>
                      <a:noFill/>
                    </a:lnT>
                    <a:lnB>
                      <a:noFill/>
                    </a:lnB>
                    <a:noFill/>
                  </a:tcPr>
                </a:tc>
                <a:tc>
                  <a:txBody>
                    <a:bodyPr/>
                    <a:lstStyle/>
                    <a:p>
                      <a:r>
                        <a:rPr lang="en-IN" dirty="0"/>
                        <a:t>65.80%</a:t>
                      </a:r>
                    </a:p>
                  </a:txBody>
                  <a:tcPr anchor="ctr">
                    <a:lnL>
                      <a:noFill/>
                    </a:lnL>
                    <a:lnR>
                      <a:noFill/>
                    </a:lnR>
                    <a:lnT>
                      <a:noFill/>
                    </a:lnT>
                    <a:lnB>
                      <a:noFill/>
                    </a:lnB>
                    <a:noFill/>
                  </a:tcPr>
                </a:tc>
                <a:tc>
                  <a:txBody>
                    <a:bodyPr/>
                    <a:lstStyle/>
                    <a:p>
                      <a:r>
                        <a:rPr lang="en-IN" dirty="0"/>
                        <a:t>52.11%</a:t>
                      </a:r>
                    </a:p>
                  </a:txBody>
                  <a:tcPr anchor="ctr">
                    <a:lnL>
                      <a:noFill/>
                    </a:lnL>
                    <a:lnR>
                      <a:noFill/>
                    </a:lnR>
                    <a:lnT>
                      <a:noFill/>
                    </a:lnT>
                    <a:lnB>
                      <a:noFill/>
                    </a:lnB>
                    <a:noFill/>
                  </a:tcPr>
                </a:tc>
                <a:tc>
                  <a:txBody>
                    <a:bodyPr/>
                    <a:lstStyle/>
                    <a:p>
                      <a:r>
                        <a:rPr lang="en-IN"/>
                        <a:t>49.52%</a:t>
                      </a:r>
                      <a:endParaRPr lang="en-IN" dirty="0"/>
                    </a:p>
                  </a:txBody>
                  <a:tcPr anchor="ctr">
                    <a:lnL>
                      <a:noFill/>
                    </a:lnL>
                    <a:lnR>
                      <a:noFill/>
                    </a:lnR>
                    <a:lnT>
                      <a:noFill/>
                    </a:lnT>
                    <a:lnB>
                      <a:noFill/>
                    </a:lnB>
                    <a:noFill/>
                  </a:tcPr>
                </a:tc>
                <a:extLst>
                  <a:ext uri="{0D108BD9-81ED-4DB2-BD59-A6C34878D82A}">
                    <a16:rowId xmlns:a16="http://schemas.microsoft.com/office/drawing/2014/main" val="964532689"/>
                  </a:ext>
                </a:extLst>
              </a:tr>
              <a:tr h="397838">
                <a:tc>
                  <a:txBody>
                    <a:bodyPr/>
                    <a:lstStyle/>
                    <a:p>
                      <a:r>
                        <a:rPr lang="en-IN"/>
                        <a:t>🧱 VGG16</a:t>
                      </a:r>
                    </a:p>
                  </a:txBody>
                  <a:tcPr anchor="ctr">
                    <a:lnL>
                      <a:noFill/>
                    </a:lnL>
                    <a:lnR>
                      <a:noFill/>
                    </a:lnR>
                    <a:lnT>
                      <a:noFill/>
                    </a:lnT>
                    <a:lnB>
                      <a:noFill/>
                    </a:lnB>
                    <a:noFill/>
                  </a:tcPr>
                </a:tc>
                <a:tc>
                  <a:txBody>
                    <a:bodyPr/>
                    <a:lstStyle/>
                    <a:p>
                      <a:r>
                        <a:rPr lang="en-IN"/>
                        <a:t>79.92%</a:t>
                      </a:r>
                    </a:p>
                  </a:txBody>
                  <a:tcPr anchor="ctr">
                    <a:lnL>
                      <a:noFill/>
                    </a:lnL>
                    <a:lnR>
                      <a:noFill/>
                    </a:lnR>
                    <a:lnT>
                      <a:noFill/>
                    </a:lnT>
                    <a:lnB>
                      <a:noFill/>
                    </a:lnB>
                    <a:noFill/>
                  </a:tcPr>
                </a:tc>
                <a:tc>
                  <a:txBody>
                    <a:bodyPr/>
                    <a:lstStyle/>
                    <a:p>
                      <a:r>
                        <a:rPr lang="en-IN" dirty="0"/>
                        <a:t>71.26%</a:t>
                      </a:r>
                    </a:p>
                  </a:txBody>
                  <a:tcPr anchor="ctr">
                    <a:lnL>
                      <a:noFill/>
                    </a:lnL>
                    <a:lnR>
                      <a:noFill/>
                    </a:lnR>
                    <a:lnT>
                      <a:noFill/>
                    </a:lnT>
                    <a:lnB>
                      <a:noFill/>
                    </a:lnB>
                    <a:noFill/>
                  </a:tcPr>
                </a:tc>
                <a:tc>
                  <a:txBody>
                    <a:bodyPr/>
                    <a:lstStyle/>
                    <a:p>
                      <a:r>
                        <a:rPr lang="en-IN" dirty="0"/>
                        <a:t>67.15%</a:t>
                      </a:r>
                    </a:p>
                  </a:txBody>
                  <a:tcPr anchor="ctr">
                    <a:lnL>
                      <a:noFill/>
                    </a:lnL>
                    <a:lnR>
                      <a:noFill/>
                    </a:lnR>
                    <a:lnT>
                      <a:noFill/>
                    </a:lnT>
                    <a:lnB>
                      <a:noFill/>
                    </a:lnB>
                    <a:noFill/>
                  </a:tcPr>
                </a:tc>
                <a:extLst>
                  <a:ext uri="{0D108BD9-81ED-4DB2-BD59-A6C34878D82A}">
                    <a16:rowId xmlns:a16="http://schemas.microsoft.com/office/drawing/2014/main" val="4289855933"/>
                  </a:ext>
                </a:extLst>
              </a:tr>
            </a:tbl>
          </a:graphicData>
        </a:graphic>
      </p:graphicFrame>
      <p:sp>
        <p:nvSpPr>
          <p:cNvPr id="7" name="TextBox 6">
            <a:extLst>
              <a:ext uri="{FF2B5EF4-FFF2-40B4-BE49-F238E27FC236}">
                <a16:creationId xmlns:a16="http://schemas.microsoft.com/office/drawing/2014/main" id="{7B8C7B73-05B2-0409-30E9-F6BC9B236F86}"/>
              </a:ext>
            </a:extLst>
          </p:cNvPr>
          <p:cNvSpPr txBox="1"/>
          <p:nvPr/>
        </p:nvSpPr>
        <p:spPr>
          <a:xfrm>
            <a:off x="0" y="0"/>
            <a:ext cx="12192000" cy="584775"/>
          </a:xfrm>
          <a:prstGeom prst="rect">
            <a:avLst/>
          </a:prstGeom>
          <a:noFill/>
        </p:spPr>
        <p:txBody>
          <a:bodyPr wrap="square">
            <a:spAutoFit/>
          </a:bodyPr>
          <a:lstStyle/>
          <a:p>
            <a:r>
              <a:rPr lang="en-US" sz="3200" dirty="0"/>
              <a:t>📊 </a:t>
            </a:r>
            <a:r>
              <a:rPr lang="en-US" sz="3200" b="1" dirty="0"/>
              <a:t>Model Performance Summary (After 15 Epochs)</a:t>
            </a:r>
            <a:endParaRPr lang="en-IN" sz="3200" dirty="0"/>
          </a:p>
        </p:txBody>
      </p:sp>
      <p:pic>
        <p:nvPicPr>
          <p:cNvPr id="3" name="Picture 2">
            <a:extLst>
              <a:ext uri="{FF2B5EF4-FFF2-40B4-BE49-F238E27FC236}">
                <a16:creationId xmlns:a16="http://schemas.microsoft.com/office/drawing/2014/main" id="{5614FFEA-92E8-E358-2189-B124C4A7E393}"/>
              </a:ext>
            </a:extLst>
          </p:cNvPr>
          <p:cNvPicPr>
            <a:picLocks noChangeAspect="1"/>
          </p:cNvPicPr>
          <p:nvPr/>
        </p:nvPicPr>
        <p:blipFill>
          <a:blip r:embed="rId2"/>
          <a:stretch>
            <a:fillRect/>
          </a:stretch>
        </p:blipFill>
        <p:spPr>
          <a:xfrm>
            <a:off x="10287000" y="6436815"/>
            <a:ext cx="1905000" cy="421184"/>
          </a:xfrm>
          <a:prstGeom prst="rect">
            <a:avLst/>
          </a:prstGeom>
        </p:spPr>
      </p:pic>
    </p:spTree>
    <p:extLst>
      <p:ext uri="{BB962C8B-B14F-4D97-AF65-F5344CB8AC3E}">
        <p14:creationId xmlns:p14="http://schemas.microsoft.com/office/powerpoint/2010/main" val="177691459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793BEF06-CB00-27E0-FA60-C49AB31293D1}"/>
              </a:ext>
            </a:extLst>
          </p:cNvPr>
          <p:cNvSpPr txBox="1"/>
          <p:nvPr/>
        </p:nvSpPr>
        <p:spPr>
          <a:xfrm>
            <a:off x="0" y="1"/>
            <a:ext cx="12058650" cy="646331"/>
          </a:xfrm>
          <a:prstGeom prst="rect">
            <a:avLst/>
          </a:prstGeom>
          <a:noFill/>
        </p:spPr>
        <p:txBody>
          <a:bodyPr wrap="square">
            <a:spAutoFit/>
          </a:bodyPr>
          <a:lstStyle/>
          <a:p>
            <a:r>
              <a:rPr lang="en-US" sz="3600" dirty="0"/>
              <a:t>📈 </a:t>
            </a:r>
            <a:r>
              <a:rPr lang="en-US" sz="3600" b="1" dirty="0"/>
              <a:t>Model Accuracy Summary (After 50 Epochs)</a:t>
            </a:r>
            <a:endParaRPr lang="en-IN" sz="3600" dirty="0"/>
          </a:p>
        </p:txBody>
      </p:sp>
      <p:graphicFrame>
        <p:nvGraphicFramePr>
          <p:cNvPr id="6" name="Table 5">
            <a:extLst>
              <a:ext uri="{FF2B5EF4-FFF2-40B4-BE49-F238E27FC236}">
                <a16:creationId xmlns:a16="http://schemas.microsoft.com/office/drawing/2014/main" id="{5539DA34-E078-3152-BFD6-49BFAB729AC0}"/>
              </a:ext>
            </a:extLst>
          </p:cNvPr>
          <p:cNvGraphicFramePr>
            <a:graphicFrameLocks noGrp="1"/>
          </p:cNvGraphicFramePr>
          <p:nvPr>
            <p:extLst>
              <p:ext uri="{D42A27DB-BD31-4B8C-83A1-F6EECF244321}">
                <p14:modId xmlns:p14="http://schemas.microsoft.com/office/powerpoint/2010/main" val="2205561007"/>
              </p:ext>
            </p:extLst>
          </p:nvPr>
        </p:nvGraphicFramePr>
        <p:xfrm>
          <a:off x="-1" y="646332"/>
          <a:ext cx="11353800" cy="1944468"/>
        </p:xfrm>
        <a:graphic>
          <a:graphicData uri="http://schemas.openxmlformats.org/drawingml/2006/table">
            <a:tbl>
              <a:tblPr/>
              <a:tblGrid>
                <a:gridCol w="2838450">
                  <a:extLst>
                    <a:ext uri="{9D8B030D-6E8A-4147-A177-3AD203B41FA5}">
                      <a16:colId xmlns:a16="http://schemas.microsoft.com/office/drawing/2014/main" val="4140459246"/>
                    </a:ext>
                  </a:extLst>
                </a:gridCol>
                <a:gridCol w="2838450">
                  <a:extLst>
                    <a:ext uri="{9D8B030D-6E8A-4147-A177-3AD203B41FA5}">
                      <a16:colId xmlns:a16="http://schemas.microsoft.com/office/drawing/2014/main" val="3980894837"/>
                    </a:ext>
                  </a:extLst>
                </a:gridCol>
                <a:gridCol w="2838450">
                  <a:extLst>
                    <a:ext uri="{9D8B030D-6E8A-4147-A177-3AD203B41FA5}">
                      <a16:colId xmlns:a16="http://schemas.microsoft.com/office/drawing/2014/main" val="3480240939"/>
                    </a:ext>
                  </a:extLst>
                </a:gridCol>
                <a:gridCol w="2838450">
                  <a:extLst>
                    <a:ext uri="{9D8B030D-6E8A-4147-A177-3AD203B41FA5}">
                      <a16:colId xmlns:a16="http://schemas.microsoft.com/office/drawing/2014/main" val="4169035379"/>
                    </a:ext>
                  </a:extLst>
                </a:gridCol>
              </a:tblGrid>
              <a:tr h="324078">
                <a:tc>
                  <a:txBody>
                    <a:bodyPr/>
                    <a:lstStyle/>
                    <a:p>
                      <a:r>
                        <a:rPr lang="en-IN" dirty="0"/>
                        <a:t>Model</a:t>
                      </a:r>
                    </a:p>
                  </a:txBody>
                  <a:tcPr anchor="ctr">
                    <a:lnL>
                      <a:noFill/>
                    </a:lnL>
                    <a:lnR>
                      <a:noFill/>
                    </a:lnR>
                    <a:lnT>
                      <a:noFill/>
                    </a:lnT>
                    <a:lnB>
                      <a:noFill/>
                    </a:lnB>
                    <a:noFill/>
                  </a:tcPr>
                </a:tc>
                <a:tc>
                  <a:txBody>
                    <a:bodyPr/>
                    <a:lstStyle/>
                    <a:p>
                      <a:r>
                        <a:rPr lang="en-IN"/>
                        <a:t>Train Accuracy</a:t>
                      </a:r>
                    </a:p>
                  </a:txBody>
                  <a:tcPr anchor="ctr">
                    <a:lnL>
                      <a:noFill/>
                    </a:lnL>
                    <a:lnR>
                      <a:noFill/>
                    </a:lnR>
                    <a:lnT>
                      <a:noFill/>
                    </a:lnT>
                    <a:lnB>
                      <a:noFill/>
                    </a:lnB>
                    <a:noFill/>
                  </a:tcPr>
                </a:tc>
                <a:tc>
                  <a:txBody>
                    <a:bodyPr/>
                    <a:lstStyle/>
                    <a:p>
                      <a:r>
                        <a:rPr lang="en-IN" dirty="0"/>
                        <a:t>Validation Accuracy</a:t>
                      </a:r>
                    </a:p>
                  </a:txBody>
                  <a:tcPr anchor="ctr">
                    <a:lnL>
                      <a:noFill/>
                    </a:lnL>
                    <a:lnR>
                      <a:noFill/>
                    </a:lnR>
                    <a:lnT>
                      <a:noFill/>
                    </a:lnT>
                    <a:lnB>
                      <a:noFill/>
                    </a:lnB>
                    <a:noFill/>
                  </a:tcPr>
                </a:tc>
                <a:tc>
                  <a:txBody>
                    <a:bodyPr/>
                    <a:lstStyle/>
                    <a:p>
                      <a:r>
                        <a:rPr lang="en-IN"/>
                        <a:t>Test Accuracy</a:t>
                      </a:r>
                    </a:p>
                  </a:txBody>
                  <a:tcPr anchor="ctr">
                    <a:lnL>
                      <a:noFill/>
                    </a:lnL>
                    <a:lnR>
                      <a:noFill/>
                    </a:lnR>
                    <a:lnT>
                      <a:noFill/>
                    </a:lnT>
                    <a:lnB>
                      <a:noFill/>
                    </a:lnB>
                    <a:noFill/>
                  </a:tcPr>
                </a:tc>
                <a:extLst>
                  <a:ext uri="{0D108BD9-81ED-4DB2-BD59-A6C34878D82A}">
                    <a16:rowId xmlns:a16="http://schemas.microsoft.com/office/drawing/2014/main" val="671906564"/>
                  </a:ext>
                </a:extLst>
              </a:tr>
              <a:tr h="324078">
                <a:tc>
                  <a:txBody>
                    <a:bodyPr/>
                    <a:lstStyle/>
                    <a:p>
                      <a:r>
                        <a:rPr lang="en-IN"/>
                        <a:t>✅ DenseNet121</a:t>
                      </a:r>
                    </a:p>
                  </a:txBody>
                  <a:tcPr anchor="ctr">
                    <a:lnL>
                      <a:noFill/>
                    </a:lnL>
                    <a:lnR>
                      <a:noFill/>
                    </a:lnR>
                    <a:lnT>
                      <a:noFill/>
                    </a:lnT>
                    <a:lnB>
                      <a:noFill/>
                    </a:lnB>
                    <a:noFill/>
                  </a:tcPr>
                </a:tc>
                <a:tc>
                  <a:txBody>
                    <a:bodyPr/>
                    <a:lstStyle/>
                    <a:p>
                      <a:r>
                        <a:rPr lang="en-IN"/>
                        <a:t>87.44%</a:t>
                      </a:r>
                    </a:p>
                  </a:txBody>
                  <a:tcPr anchor="ctr">
                    <a:lnL>
                      <a:noFill/>
                    </a:lnL>
                    <a:lnR>
                      <a:noFill/>
                    </a:lnR>
                    <a:lnT>
                      <a:noFill/>
                    </a:lnT>
                    <a:lnB>
                      <a:noFill/>
                    </a:lnB>
                    <a:noFill/>
                  </a:tcPr>
                </a:tc>
                <a:tc>
                  <a:txBody>
                    <a:bodyPr/>
                    <a:lstStyle/>
                    <a:p>
                      <a:r>
                        <a:rPr lang="en-IN"/>
                        <a:t>89.29%</a:t>
                      </a:r>
                    </a:p>
                  </a:txBody>
                  <a:tcPr anchor="ctr">
                    <a:lnL>
                      <a:noFill/>
                    </a:lnL>
                    <a:lnR>
                      <a:noFill/>
                    </a:lnR>
                    <a:lnT>
                      <a:noFill/>
                    </a:lnT>
                    <a:lnB>
                      <a:noFill/>
                    </a:lnB>
                    <a:noFill/>
                  </a:tcPr>
                </a:tc>
                <a:tc>
                  <a:txBody>
                    <a:bodyPr/>
                    <a:lstStyle/>
                    <a:p>
                      <a:r>
                        <a:rPr lang="en-IN"/>
                        <a:t>88.05%</a:t>
                      </a:r>
                    </a:p>
                  </a:txBody>
                  <a:tcPr anchor="ctr">
                    <a:lnL>
                      <a:noFill/>
                    </a:lnL>
                    <a:lnR>
                      <a:noFill/>
                    </a:lnR>
                    <a:lnT>
                      <a:noFill/>
                    </a:lnT>
                    <a:lnB>
                      <a:noFill/>
                    </a:lnB>
                    <a:noFill/>
                  </a:tcPr>
                </a:tc>
                <a:extLst>
                  <a:ext uri="{0D108BD9-81ED-4DB2-BD59-A6C34878D82A}">
                    <a16:rowId xmlns:a16="http://schemas.microsoft.com/office/drawing/2014/main" val="2257229074"/>
                  </a:ext>
                </a:extLst>
              </a:tr>
              <a:tr h="324078">
                <a:tc>
                  <a:txBody>
                    <a:bodyPr/>
                    <a:lstStyle/>
                    <a:p>
                      <a:r>
                        <a:rPr lang="en-IN" dirty="0"/>
                        <a:t>🧱 VGG16</a:t>
                      </a:r>
                    </a:p>
                  </a:txBody>
                  <a:tcPr anchor="ctr">
                    <a:lnL>
                      <a:noFill/>
                    </a:lnL>
                    <a:lnR>
                      <a:noFill/>
                    </a:lnR>
                    <a:lnT>
                      <a:noFill/>
                    </a:lnT>
                    <a:lnB>
                      <a:noFill/>
                    </a:lnB>
                    <a:noFill/>
                  </a:tcPr>
                </a:tc>
                <a:tc>
                  <a:txBody>
                    <a:bodyPr/>
                    <a:lstStyle/>
                    <a:p>
                      <a:r>
                        <a:rPr lang="en-IN" dirty="0"/>
                        <a:t>67.65%</a:t>
                      </a:r>
                    </a:p>
                  </a:txBody>
                  <a:tcPr anchor="ctr">
                    <a:lnL>
                      <a:noFill/>
                    </a:lnL>
                    <a:lnR>
                      <a:noFill/>
                    </a:lnR>
                    <a:lnT>
                      <a:noFill/>
                    </a:lnT>
                    <a:lnB>
                      <a:noFill/>
                    </a:lnB>
                    <a:noFill/>
                  </a:tcPr>
                </a:tc>
                <a:tc>
                  <a:txBody>
                    <a:bodyPr/>
                    <a:lstStyle/>
                    <a:p>
                      <a:r>
                        <a:rPr lang="en-IN"/>
                        <a:t>67.50%</a:t>
                      </a:r>
                    </a:p>
                  </a:txBody>
                  <a:tcPr anchor="ctr">
                    <a:lnL>
                      <a:noFill/>
                    </a:lnL>
                    <a:lnR>
                      <a:noFill/>
                    </a:lnR>
                    <a:lnT>
                      <a:noFill/>
                    </a:lnT>
                    <a:lnB>
                      <a:noFill/>
                    </a:lnB>
                    <a:noFill/>
                  </a:tcPr>
                </a:tc>
                <a:tc>
                  <a:txBody>
                    <a:bodyPr/>
                    <a:lstStyle/>
                    <a:p>
                      <a:r>
                        <a:rPr lang="en-IN"/>
                        <a:t>67.69%</a:t>
                      </a:r>
                    </a:p>
                  </a:txBody>
                  <a:tcPr anchor="ctr">
                    <a:lnL>
                      <a:noFill/>
                    </a:lnL>
                    <a:lnR>
                      <a:noFill/>
                    </a:lnR>
                    <a:lnT>
                      <a:noFill/>
                    </a:lnT>
                    <a:lnB>
                      <a:noFill/>
                    </a:lnB>
                    <a:noFill/>
                  </a:tcPr>
                </a:tc>
                <a:extLst>
                  <a:ext uri="{0D108BD9-81ED-4DB2-BD59-A6C34878D82A}">
                    <a16:rowId xmlns:a16="http://schemas.microsoft.com/office/drawing/2014/main" val="2226825202"/>
                  </a:ext>
                </a:extLst>
              </a:tr>
              <a:tr h="324078">
                <a:tc>
                  <a:txBody>
                    <a:bodyPr/>
                    <a:lstStyle/>
                    <a:p>
                      <a:r>
                        <a:rPr lang="en-IN"/>
                        <a:t>🛠️ ResNet101</a:t>
                      </a:r>
                    </a:p>
                  </a:txBody>
                  <a:tcPr anchor="ctr">
                    <a:lnL>
                      <a:noFill/>
                    </a:lnL>
                    <a:lnR>
                      <a:noFill/>
                    </a:lnR>
                    <a:lnT>
                      <a:noFill/>
                    </a:lnT>
                    <a:lnB>
                      <a:noFill/>
                    </a:lnB>
                    <a:noFill/>
                  </a:tcPr>
                </a:tc>
                <a:tc>
                  <a:txBody>
                    <a:bodyPr/>
                    <a:lstStyle/>
                    <a:p>
                      <a:r>
                        <a:rPr lang="en-IN"/>
                        <a:t>60.92%</a:t>
                      </a:r>
                    </a:p>
                  </a:txBody>
                  <a:tcPr anchor="ctr">
                    <a:lnL>
                      <a:noFill/>
                    </a:lnL>
                    <a:lnR>
                      <a:noFill/>
                    </a:lnR>
                    <a:lnT>
                      <a:noFill/>
                    </a:lnT>
                    <a:lnB>
                      <a:noFill/>
                    </a:lnB>
                    <a:noFill/>
                  </a:tcPr>
                </a:tc>
                <a:tc>
                  <a:txBody>
                    <a:bodyPr/>
                    <a:lstStyle/>
                    <a:p>
                      <a:r>
                        <a:rPr lang="en-IN"/>
                        <a:t>64.63%</a:t>
                      </a:r>
                    </a:p>
                  </a:txBody>
                  <a:tcPr anchor="ctr">
                    <a:lnL>
                      <a:noFill/>
                    </a:lnL>
                    <a:lnR>
                      <a:noFill/>
                    </a:lnR>
                    <a:lnT>
                      <a:noFill/>
                    </a:lnT>
                    <a:lnB>
                      <a:noFill/>
                    </a:lnB>
                    <a:noFill/>
                  </a:tcPr>
                </a:tc>
                <a:tc>
                  <a:txBody>
                    <a:bodyPr/>
                    <a:lstStyle/>
                    <a:p>
                      <a:r>
                        <a:rPr lang="en-IN" dirty="0"/>
                        <a:t>61.95%</a:t>
                      </a:r>
                    </a:p>
                  </a:txBody>
                  <a:tcPr anchor="ctr">
                    <a:lnL>
                      <a:noFill/>
                    </a:lnL>
                    <a:lnR>
                      <a:noFill/>
                    </a:lnR>
                    <a:lnT>
                      <a:noFill/>
                    </a:lnT>
                    <a:lnB>
                      <a:noFill/>
                    </a:lnB>
                    <a:noFill/>
                  </a:tcPr>
                </a:tc>
                <a:extLst>
                  <a:ext uri="{0D108BD9-81ED-4DB2-BD59-A6C34878D82A}">
                    <a16:rowId xmlns:a16="http://schemas.microsoft.com/office/drawing/2014/main" val="1607053840"/>
                  </a:ext>
                </a:extLst>
              </a:tr>
              <a:tr h="324078">
                <a:tc>
                  <a:txBody>
                    <a:bodyPr/>
                    <a:lstStyle/>
                    <a:p>
                      <a:r>
                        <a:rPr lang="en-IN"/>
                        <a:t>❌ ResNet50</a:t>
                      </a:r>
                    </a:p>
                  </a:txBody>
                  <a:tcPr anchor="ctr">
                    <a:lnL>
                      <a:noFill/>
                    </a:lnL>
                    <a:lnR>
                      <a:noFill/>
                    </a:lnR>
                    <a:lnT>
                      <a:noFill/>
                    </a:lnT>
                    <a:lnB>
                      <a:noFill/>
                    </a:lnB>
                    <a:noFill/>
                  </a:tcPr>
                </a:tc>
                <a:tc>
                  <a:txBody>
                    <a:bodyPr/>
                    <a:lstStyle/>
                    <a:p>
                      <a:r>
                        <a:rPr lang="en-IN"/>
                        <a:t>58.70%</a:t>
                      </a:r>
                    </a:p>
                  </a:txBody>
                  <a:tcPr anchor="ctr">
                    <a:lnL>
                      <a:noFill/>
                    </a:lnL>
                    <a:lnR>
                      <a:noFill/>
                    </a:lnR>
                    <a:lnT>
                      <a:noFill/>
                    </a:lnT>
                    <a:lnB>
                      <a:noFill/>
                    </a:lnB>
                    <a:noFill/>
                  </a:tcPr>
                </a:tc>
                <a:tc>
                  <a:txBody>
                    <a:bodyPr/>
                    <a:lstStyle/>
                    <a:p>
                      <a:r>
                        <a:rPr lang="en-IN" dirty="0"/>
                        <a:t>62.14%</a:t>
                      </a:r>
                    </a:p>
                  </a:txBody>
                  <a:tcPr anchor="ctr">
                    <a:lnL>
                      <a:noFill/>
                    </a:lnL>
                    <a:lnR>
                      <a:noFill/>
                    </a:lnR>
                    <a:lnT>
                      <a:noFill/>
                    </a:lnT>
                    <a:lnB>
                      <a:noFill/>
                    </a:lnB>
                    <a:noFill/>
                  </a:tcPr>
                </a:tc>
                <a:tc>
                  <a:txBody>
                    <a:bodyPr/>
                    <a:lstStyle/>
                    <a:p>
                      <a:r>
                        <a:rPr lang="en-IN" dirty="0"/>
                        <a:t>57.55%</a:t>
                      </a:r>
                    </a:p>
                  </a:txBody>
                  <a:tcPr anchor="ctr">
                    <a:lnL>
                      <a:noFill/>
                    </a:lnL>
                    <a:lnR>
                      <a:noFill/>
                    </a:lnR>
                    <a:lnT>
                      <a:noFill/>
                    </a:lnT>
                    <a:lnB>
                      <a:noFill/>
                    </a:lnB>
                    <a:noFill/>
                  </a:tcPr>
                </a:tc>
                <a:extLst>
                  <a:ext uri="{0D108BD9-81ED-4DB2-BD59-A6C34878D82A}">
                    <a16:rowId xmlns:a16="http://schemas.microsoft.com/office/drawing/2014/main" val="750894413"/>
                  </a:ext>
                </a:extLst>
              </a:tr>
              <a:tr h="324078">
                <a:tc>
                  <a:txBody>
                    <a:bodyPr/>
                    <a:lstStyle/>
                    <a:p>
                      <a:r>
                        <a:rPr lang="en-IN" dirty="0"/>
                        <a:t>🛠️ ResNet152</a:t>
                      </a:r>
                    </a:p>
                  </a:txBody>
                  <a:tcPr anchor="ctr">
                    <a:lnL>
                      <a:noFill/>
                    </a:lnL>
                    <a:lnR>
                      <a:noFill/>
                    </a:lnR>
                    <a:lnT>
                      <a:noFill/>
                    </a:lnT>
                    <a:lnB>
                      <a:noFill/>
                    </a:lnB>
                    <a:noFill/>
                  </a:tcPr>
                </a:tc>
                <a:tc>
                  <a:txBody>
                    <a:bodyPr/>
                    <a:lstStyle/>
                    <a:p>
                      <a:r>
                        <a:rPr lang="en-IN"/>
                        <a:t>55.17%</a:t>
                      </a:r>
                    </a:p>
                  </a:txBody>
                  <a:tcPr anchor="ctr">
                    <a:lnL>
                      <a:noFill/>
                    </a:lnL>
                    <a:lnR>
                      <a:noFill/>
                    </a:lnR>
                    <a:lnT>
                      <a:noFill/>
                    </a:lnT>
                    <a:lnB>
                      <a:noFill/>
                    </a:lnB>
                    <a:noFill/>
                  </a:tcPr>
                </a:tc>
                <a:tc>
                  <a:txBody>
                    <a:bodyPr/>
                    <a:lstStyle/>
                    <a:p>
                      <a:r>
                        <a:rPr lang="en-IN" dirty="0"/>
                        <a:t>51.82%</a:t>
                      </a:r>
                    </a:p>
                  </a:txBody>
                  <a:tcPr anchor="ctr">
                    <a:lnL>
                      <a:noFill/>
                    </a:lnL>
                    <a:lnR>
                      <a:noFill/>
                    </a:lnR>
                    <a:lnT>
                      <a:noFill/>
                    </a:lnT>
                    <a:lnB>
                      <a:noFill/>
                    </a:lnB>
                    <a:noFill/>
                  </a:tcPr>
                </a:tc>
                <a:tc>
                  <a:txBody>
                    <a:bodyPr/>
                    <a:lstStyle/>
                    <a:p>
                      <a:r>
                        <a:rPr lang="en-IN" dirty="0"/>
                        <a:t>55.74%</a:t>
                      </a:r>
                    </a:p>
                  </a:txBody>
                  <a:tcPr anchor="ctr">
                    <a:lnL>
                      <a:noFill/>
                    </a:lnL>
                    <a:lnR>
                      <a:noFill/>
                    </a:lnR>
                    <a:lnT>
                      <a:noFill/>
                    </a:lnT>
                    <a:lnB>
                      <a:noFill/>
                    </a:lnB>
                    <a:noFill/>
                  </a:tcPr>
                </a:tc>
                <a:extLst>
                  <a:ext uri="{0D108BD9-81ED-4DB2-BD59-A6C34878D82A}">
                    <a16:rowId xmlns:a16="http://schemas.microsoft.com/office/drawing/2014/main" val="2088333460"/>
                  </a:ext>
                </a:extLst>
              </a:tr>
            </a:tbl>
          </a:graphicData>
        </a:graphic>
      </p:graphicFrame>
      <p:sp>
        <p:nvSpPr>
          <p:cNvPr id="14" name="TextBox 13">
            <a:extLst>
              <a:ext uri="{FF2B5EF4-FFF2-40B4-BE49-F238E27FC236}">
                <a16:creationId xmlns:a16="http://schemas.microsoft.com/office/drawing/2014/main" id="{290EBF35-B6B2-C0C0-F182-CF4E462C69F6}"/>
              </a:ext>
            </a:extLst>
          </p:cNvPr>
          <p:cNvSpPr txBox="1"/>
          <p:nvPr/>
        </p:nvSpPr>
        <p:spPr>
          <a:xfrm>
            <a:off x="0" y="3429000"/>
            <a:ext cx="12272010" cy="3046988"/>
          </a:xfrm>
          <a:prstGeom prst="rect">
            <a:avLst/>
          </a:prstGeom>
          <a:noFill/>
        </p:spPr>
        <p:txBody>
          <a:bodyPr wrap="square">
            <a:spAutoFit/>
          </a:bodyPr>
          <a:lstStyle/>
          <a:p>
            <a:r>
              <a:rPr lang="en-US" sz="2400" b="1" dirty="0"/>
              <a:t>DenseNet121</a:t>
            </a:r>
            <a:r>
              <a:rPr lang="en-US" sz="2400" dirty="0"/>
              <a:t> is clearly the best-performing model after 50 epochs, with much higher accuracy compared to </a:t>
            </a:r>
            <a:r>
              <a:rPr lang="en-US" sz="2400" b="1" dirty="0" err="1"/>
              <a:t>ResNet</a:t>
            </a:r>
            <a:r>
              <a:rPr lang="en-US" sz="2400" dirty="0"/>
              <a:t> and </a:t>
            </a:r>
            <a:r>
              <a:rPr lang="en-US" sz="2400" b="1" dirty="0"/>
              <a:t>VGG16</a:t>
            </a:r>
            <a:r>
              <a:rPr lang="en-US" sz="2400" dirty="0"/>
              <a:t> models.</a:t>
            </a:r>
          </a:p>
          <a:p>
            <a:endParaRPr lang="en-US" sz="2400" dirty="0"/>
          </a:p>
          <a:p>
            <a:r>
              <a:rPr lang="en-US" sz="2400" b="1" dirty="0"/>
              <a:t>ResNet50</a:t>
            </a:r>
            <a:r>
              <a:rPr lang="en-US" sz="2400" dirty="0"/>
              <a:t> and </a:t>
            </a:r>
            <a:r>
              <a:rPr lang="en-US" sz="2400" b="1" dirty="0"/>
              <a:t>ResNet152</a:t>
            </a:r>
            <a:r>
              <a:rPr lang="en-US" sz="2400" dirty="0"/>
              <a:t> both demonstrated poor performance, which may be related to architecture limitations or the need for hyperparameter tuning.</a:t>
            </a:r>
          </a:p>
          <a:p>
            <a:endParaRPr lang="en-US" sz="2400" dirty="0"/>
          </a:p>
          <a:p>
            <a:r>
              <a:rPr lang="en-US" sz="2400" b="1" dirty="0"/>
              <a:t>VGG16</a:t>
            </a:r>
            <a:r>
              <a:rPr lang="en-US" sz="2400" dirty="0"/>
              <a:t>, while decent, did not surpass </a:t>
            </a:r>
            <a:r>
              <a:rPr lang="en-US" sz="2400" b="1" dirty="0"/>
              <a:t>DenseNet121</a:t>
            </a:r>
            <a:r>
              <a:rPr lang="en-US" sz="2400" dirty="0"/>
              <a:t> and performed significantly worse than </a:t>
            </a:r>
            <a:r>
              <a:rPr lang="en-US" sz="2400" b="1" dirty="0"/>
              <a:t>DenseNet121</a:t>
            </a:r>
            <a:r>
              <a:rPr lang="en-US" sz="2400" dirty="0"/>
              <a:t>.</a:t>
            </a:r>
            <a:endParaRPr lang="en-IN" sz="2400" dirty="0"/>
          </a:p>
        </p:txBody>
      </p:sp>
      <p:sp>
        <p:nvSpPr>
          <p:cNvPr id="16" name="TextBox 15">
            <a:extLst>
              <a:ext uri="{FF2B5EF4-FFF2-40B4-BE49-F238E27FC236}">
                <a16:creationId xmlns:a16="http://schemas.microsoft.com/office/drawing/2014/main" id="{D7D64294-9AEE-25D6-C86B-891ABDC1FA24}"/>
              </a:ext>
            </a:extLst>
          </p:cNvPr>
          <p:cNvSpPr txBox="1"/>
          <p:nvPr/>
        </p:nvSpPr>
        <p:spPr>
          <a:xfrm>
            <a:off x="-1" y="2697480"/>
            <a:ext cx="9281161" cy="523220"/>
          </a:xfrm>
          <a:prstGeom prst="rect">
            <a:avLst/>
          </a:prstGeom>
          <a:noFill/>
        </p:spPr>
        <p:txBody>
          <a:bodyPr wrap="square">
            <a:spAutoFit/>
          </a:bodyPr>
          <a:lstStyle/>
          <a:p>
            <a:r>
              <a:rPr lang="en-US" sz="2800" b="1" dirty="0"/>
              <a:t>Insights (After 15 Epochs):</a:t>
            </a:r>
            <a:endParaRPr lang="en-IN" sz="2800" dirty="0"/>
          </a:p>
        </p:txBody>
      </p:sp>
      <p:pic>
        <p:nvPicPr>
          <p:cNvPr id="2" name="Picture 1">
            <a:extLst>
              <a:ext uri="{FF2B5EF4-FFF2-40B4-BE49-F238E27FC236}">
                <a16:creationId xmlns:a16="http://schemas.microsoft.com/office/drawing/2014/main" id="{802CB952-F991-29AD-CD97-5062FCEAF1A9}"/>
              </a:ext>
            </a:extLst>
          </p:cNvPr>
          <p:cNvPicPr>
            <a:picLocks noChangeAspect="1"/>
          </p:cNvPicPr>
          <p:nvPr/>
        </p:nvPicPr>
        <p:blipFill>
          <a:blip r:embed="rId2"/>
          <a:stretch>
            <a:fillRect/>
          </a:stretch>
        </p:blipFill>
        <p:spPr>
          <a:xfrm>
            <a:off x="10287000" y="6211667"/>
            <a:ext cx="1905000" cy="482741"/>
          </a:xfrm>
          <a:prstGeom prst="rect">
            <a:avLst/>
          </a:prstGeom>
        </p:spPr>
      </p:pic>
    </p:spTree>
    <p:extLst>
      <p:ext uri="{BB962C8B-B14F-4D97-AF65-F5344CB8AC3E}">
        <p14:creationId xmlns:p14="http://schemas.microsoft.com/office/powerpoint/2010/main" val="6752156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3409BD-C452-641D-3363-9F68348C8ED2}"/>
              </a:ext>
            </a:extLst>
          </p:cNvPr>
          <p:cNvSpPr>
            <a:spLocks noGrp="1"/>
          </p:cNvSpPr>
          <p:nvPr>
            <p:ph type="title"/>
          </p:nvPr>
        </p:nvSpPr>
        <p:spPr>
          <a:xfrm>
            <a:off x="0" y="1"/>
            <a:ext cx="11353800" cy="533399"/>
          </a:xfrm>
        </p:spPr>
        <p:txBody>
          <a:bodyPr>
            <a:normAutofit fontScale="90000"/>
          </a:bodyPr>
          <a:lstStyle/>
          <a:p>
            <a:r>
              <a:rPr lang="en-US" sz="3600" dirty="0"/>
              <a:t>📈 </a:t>
            </a:r>
            <a:r>
              <a:rPr lang="en-US" sz="3600" b="1" dirty="0"/>
              <a:t>Model Accuracy Summary (Fine-tuned for 20 Epochs)</a:t>
            </a:r>
            <a:endParaRPr lang="en-IN" sz="3600" dirty="0"/>
          </a:p>
        </p:txBody>
      </p:sp>
      <p:graphicFrame>
        <p:nvGraphicFramePr>
          <p:cNvPr id="3" name="Table 2">
            <a:extLst>
              <a:ext uri="{FF2B5EF4-FFF2-40B4-BE49-F238E27FC236}">
                <a16:creationId xmlns:a16="http://schemas.microsoft.com/office/drawing/2014/main" id="{DC01BAC0-61C8-CD4A-F99A-AA561A949FA4}"/>
              </a:ext>
            </a:extLst>
          </p:cNvPr>
          <p:cNvGraphicFramePr>
            <a:graphicFrameLocks noGrp="1"/>
          </p:cNvGraphicFramePr>
          <p:nvPr>
            <p:extLst>
              <p:ext uri="{D42A27DB-BD31-4B8C-83A1-F6EECF244321}">
                <p14:modId xmlns:p14="http://schemas.microsoft.com/office/powerpoint/2010/main" val="4265635426"/>
              </p:ext>
            </p:extLst>
          </p:nvPr>
        </p:nvGraphicFramePr>
        <p:xfrm>
          <a:off x="0" y="533400"/>
          <a:ext cx="12192000" cy="1828800"/>
        </p:xfrm>
        <a:graphic>
          <a:graphicData uri="http://schemas.openxmlformats.org/drawingml/2006/table">
            <a:tbl>
              <a:tblPr/>
              <a:tblGrid>
                <a:gridCol w="3048000">
                  <a:extLst>
                    <a:ext uri="{9D8B030D-6E8A-4147-A177-3AD203B41FA5}">
                      <a16:colId xmlns:a16="http://schemas.microsoft.com/office/drawing/2014/main" val="717675730"/>
                    </a:ext>
                  </a:extLst>
                </a:gridCol>
                <a:gridCol w="3048000">
                  <a:extLst>
                    <a:ext uri="{9D8B030D-6E8A-4147-A177-3AD203B41FA5}">
                      <a16:colId xmlns:a16="http://schemas.microsoft.com/office/drawing/2014/main" val="3983222931"/>
                    </a:ext>
                  </a:extLst>
                </a:gridCol>
                <a:gridCol w="3048000">
                  <a:extLst>
                    <a:ext uri="{9D8B030D-6E8A-4147-A177-3AD203B41FA5}">
                      <a16:colId xmlns:a16="http://schemas.microsoft.com/office/drawing/2014/main" val="1137331606"/>
                    </a:ext>
                  </a:extLst>
                </a:gridCol>
                <a:gridCol w="3048000">
                  <a:extLst>
                    <a:ext uri="{9D8B030D-6E8A-4147-A177-3AD203B41FA5}">
                      <a16:colId xmlns:a16="http://schemas.microsoft.com/office/drawing/2014/main" val="2605302148"/>
                    </a:ext>
                  </a:extLst>
                </a:gridCol>
              </a:tblGrid>
              <a:tr h="251351">
                <a:tc>
                  <a:txBody>
                    <a:bodyPr/>
                    <a:lstStyle/>
                    <a:p>
                      <a:r>
                        <a:rPr lang="en-IN"/>
                        <a:t>Model</a:t>
                      </a:r>
                    </a:p>
                  </a:txBody>
                  <a:tcPr anchor="ctr">
                    <a:lnL>
                      <a:noFill/>
                    </a:lnL>
                    <a:lnR>
                      <a:noFill/>
                    </a:lnR>
                    <a:lnT>
                      <a:noFill/>
                    </a:lnT>
                    <a:lnB>
                      <a:noFill/>
                    </a:lnB>
                    <a:noFill/>
                  </a:tcPr>
                </a:tc>
                <a:tc>
                  <a:txBody>
                    <a:bodyPr/>
                    <a:lstStyle/>
                    <a:p>
                      <a:r>
                        <a:rPr lang="en-IN"/>
                        <a:t>Train Accuracy</a:t>
                      </a:r>
                    </a:p>
                  </a:txBody>
                  <a:tcPr anchor="ctr">
                    <a:lnL>
                      <a:noFill/>
                    </a:lnL>
                    <a:lnR>
                      <a:noFill/>
                    </a:lnR>
                    <a:lnT>
                      <a:noFill/>
                    </a:lnT>
                    <a:lnB>
                      <a:noFill/>
                    </a:lnB>
                    <a:noFill/>
                  </a:tcPr>
                </a:tc>
                <a:tc>
                  <a:txBody>
                    <a:bodyPr/>
                    <a:lstStyle/>
                    <a:p>
                      <a:r>
                        <a:rPr lang="en-IN"/>
                        <a:t>Validation Accuracy</a:t>
                      </a:r>
                    </a:p>
                  </a:txBody>
                  <a:tcPr anchor="ctr">
                    <a:lnL>
                      <a:noFill/>
                    </a:lnL>
                    <a:lnR>
                      <a:noFill/>
                    </a:lnR>
                    <a:lnT>
                      <a:noFill/>
                    </a:lnT>
                    <a:lnB>
                      <a:noFill/>
                    </a:lnB>
                    <a:noFill/>
                  </a:tcPr>
                </a:tc>
                <a:tc>
                  <a:txBody>
                    <a:bodyPr/>
                    <a:lstStyle/>
                    <a:p>
                      <a:r>
                        <a:rPr lang="en-IN"/>
                        <a:t>Test Accuracy</a:t>
                      </a:r>
                    </a:p>
                  </a:txBody>
                  <a:tcPr anchor="ctr">
                    <a:lnL>
                      <a:noFill/>
                    </a:lnL>
                    <a:lnR>
                      <a:noFill/>
                    </a:lnR>
                    <a:lnT>
                      <a:noFill/>
                    </a:lnT>
                    <a:lnB>
                      <a:noFill/>
                    </a:lnB>
                    <a:noFill/>
                  </a:tcPr>
                </a:tc>
                <a:extLst>
                  <a:ext uri="{0D108BD9-81ED-4DB2-BD59-A6C34878D82A}">
                    <a16:rowId xmlns:a16="http://schemas.microsoft.com/office/drawing/2014/main" val="2804822392"/>
                  </a:ext>
                </a:extLst>
              </a:tr>
              <a:tr h="251351">
                <a:tc>
                  <a:txBody>
                    <a:bodyPr/>
                    <a:lstStyle/>
                    <a:p>
                      <a:r>
                        <a:rPr lang="en-IN" dirty="0"/>
                        <a:t>✅ </a:t>
                      </a:r>
                      <a:r>
                        <a:rPr lang="en-IN" b="1" dirty="0"/>
                        <a:t>DenseNet121</a:t>
                      </a:r>
                      <a:endParaRPr lang="en-IN" dirty="0"/>
                    </a:p>
                  </a:txBody>
                  <a:tcPr anchor="ctr">
                    <a:lnL>
                      <a:noFill/>
                    </a:lnL>
                    <a:lnR>
                      <a:noFill/>
                    </a:lnR>
                    <a:lnT>
                      <a:noFill/>
                    </a:lnT>
                    <a:lnB>
                      <a:noFill/>
                    </a:lnB>
                    <a:noFill/>
                  </a:tcPr>
                </a:tc>
                <a:tc>
                  <a:txBody>
                    <a:bodyPr/>
                    <a:lstStyle/>
                    <a:p>
                      <a:r>
                        <a:rPr lang="en-IN"/>
                        <a:t>97.00%</a:t>
                      </a:r>
                    </a:p>
                  </a:txBody>
                  <a:tcPr anchor="ctr">
                    <a:lnL>
                      <a:noFill/>
                    </a:lnL>
                    <a:lnR>
                      <a:noFill/>
                    </a:lnR>
                    <a:lnT>
                      <a:noFill/>
                    </a:lnT>
                    <a:lnB>
                      <a:noFill/>
                    </a:lnB>
                    <a:noFill/>
                  </a:tcPr>
                </a:tc>
                <a:tc>
                  <a:txBody>
                    <a:bodyPr/>
                    <a:lstStyle/>
                    <a:p>
                      <a:r>
                        <a:rPr lang="en-IN"/>
                        <a:t>96.80%</a:t>
                      </a:r>
                    </a:p>
                  </a:txBody>
                  <a:tcPr anchor="ctr">
                    <a:lnL>
                      <a:noFill/>
                    </a:lnL>
                    <a:lnR>
                      <a:noFill/>
                    </a:lnR>
                    <a:lnT>
                      <a:noFill/>
                    </a:lnT>
                    <a:lnB>
                      <a:noFill/>
                    </a:lnB>
                    <a:noFill/>
                  </a:tcPr>
                </a:tc>
                <a:tc>
                  <a:txBody>
                    <a:bodyPr/>
                    <a:lstStyle/>
                    <a:p>
                      <a:r>
                        <a:rPr lang="en-IN"/>
                        <a:t>97.00%</a:t>
                      </a:r>
                    </a:p>
                  </a:txBody>
                  <a:tcPr anchor="ctr">
                    <a:lnL>
                      <a:noFill/>
                    </a:lnL>
                    <a:lnR>
                      <a:noFill/>
                    </a:lnR>
                    <a:lnT>
                      <a:noFill/>
                    </a:lnT>
                    <a:lnB>
                      <a:noFill/>
                    </a:lnB>
                    <a:noFill/>
                  </a:tcPr>
                </a:tc>
                <a:extLst>
                  <a:ext uri="{0D108BD9-81ED-4DB2-BD59-A6C34878D82A}">
                    <a16:rowId xmlns:a16="http://schemas.microsoft.com/office/drawing/2014/main" val="4127653603"/>
                  </a:ext>
                </a:extLst>
              </a:tr>
              <a:tr h="251351">
                <a:tc>
                  <a:txBody>
                    <a:bodyPr/>
                    <a:lstStyle/>
                    <a:p>
                      <a:r>
                        <a:rPr lang="en-IN"/>
                        <a:t>🧱 </a:t>
                      </a:r>
                      <a:r>
                        <a:rPr lang="en-IN" b="1"/>
                        <a:t>VGG16</a:t>
                      </a:r>
                      <a:endParaRPr lang="en-IN"/>
                    </a:p>
                  </a:txBody>
                  <a:tcPr anchor="ctr">
                    <a:lnL>
                      <a:noFill/>
                    </a:lnL>
                    <a:lnR>
                      <a:noFill/>
                    </a:lnR>
                    <a:lnT>
                      <a:noFill/>
                    </a:lnT>
                    <a:lnB>
                      <a:noFill/>
                    </a:lnB>
                    <a:noFill/>
                  </a:tcPr>
                </a:tc>
                <a:tc>
                  <a:txBody>
                    <a:bodyPr/>
                    <a:lstStyle/>
                    <a:p>
                      <a:r>
                        <a:rPr lang="en-IN" dirty="0"/>
                        <a:t>70.12%</a:t>
                      </a:r>
                    </a:p>
                  </a:txBody>
                  <a:tcPr anchor="ctr">
                    <a:lnL>
                      <a:noFill/>
                    </a:lnL>
                    <a:lnR>
                      <a:noFill/>
                    </a:lnR>
                    <a:lnT>
                      <a:noFill/>
                    </a:lnT>
                    <a:lnB>
                      <a:noFill/>
                    </a:lnB>
                    <a:noFill/>
                  </a:tcPr>
                </a:tc>
                <a:tc>
                  <a:txBody>
                    <a:bodyPr/>
                    <a:lstStyle/>
                    <a:p>
                      <a:r>
                        <a:rPr lang="en-IN"/>
                        <a:t>68.90%</a:t>
                      </a:r>
                    </a:p>
                  </a:txBody>
                  <a:tcPr anchor="ctr">
                    <a:lnL>
                      <a:noFill/>
                    </a:lnL>
                    <a:lnR>
                      <a:noFill/>
                    </a:lnR>
                    <a:lnT>
                      <a:noFill/>
                    </a:lnT>
                    <a:lnB>
                      <a:noFill/>
                    </a:lnB>
                    <a:noFill/>
                  </a:tcPr>
                </a:tc>
                <a:tc>
                  <a:txBody>
                    <a:bodyPr/>
                    <a:lstStyle/>
                    <a:p>
                      <a:r>
                        <a:rPr lang="en-IN"/>
                        <a:t>69.55%</a:t>
                      </a:r>
                    </a:p>
                  </a:txBody>
                  <a:tcPr anchor="ctr">
                    <a:lnL>
                      <a:noFill/>
                    </a:lnL>
                    <a:lnR>
                      <a:noFill/>
                    </a:lnR>
                    <a:lnT>
                      <a:noFill/>
                    </a:lnT>
                    <a:lnB>
                      <a:noFill/>
                    </a:lnB>
                    <a:noFill/>
                  </a:tcPr>
                </a:tc>
                <a:extLst>
                  <a:ext uri="{0D108BD9-81ED-4DB2-BD59-A6C34878D82A}">
                    <a16:rowId xmlns:a16="http://schemas.microsoft.com/office/drawing/2014/main" val="2630603458"/>
                  </a:ext>
                </a:extLst>
              </a:tr>
              <a:tr h="251351">
                <a:tc>
                  <a:txBody>
                    <a:bodyPr/>
                    <a:lstStyle/>
                    <a:p>
                      <a:r>
                        <a:rPr lang="en-IN" dirty="0"/>
                        <a:t>🛠️ </a:t>
                      </a:r>
                      <a:r>
                        <a:rPr lang="en-IN" b="1" dirty="0"/>
                        <a:t>ResNet101</a:t>
                      </a:r>
                      <a:endParaRPr lang="en-IN" dirty="0"/>
                    </a:p>
                  </a:txBody>
                  <a:tcPr anchor="ctr">
                    <a:lnL>
                      <a:noFill/>
                    </a:lnL>
                    <a:lnR>
                      <a:noFill/>
                    </a:lnR>
                    <a:lnT>
                      <a:noFill/>
                    </a:lnT>
                    <a:lnB>
                      <a:noFill/>
                    </a:lnB>
                    <a:noFill/>
                  </a:tcPr>
                </a:tc>
                <a:tc>
                  <a:txBody>
                    <a:bodyPr/>
                    <a:lstStyle/>
                    <a:p>
                      <a:r>
                        <a:rPr lang="en-IN" dirty="0"/>
                        <a:t>63.85%</a:t>
                      </a:r>
                    </a:p>
                  </a:txBody>
                  <a:tcPr anchor="ctr">
                    <a:lnL>
                      <a:noFill/>
                    </a:lnL>
                    <a:lnR>
                      <a:noFill/>
                    </a:lnR>
                    <a:lnT>
                      <a:noFill/>
                    </a:lnT>
                    <a:lnB>
                      <a:noFill/>
                    </a:lnB>
                    <a:noFill/>
                  </a:tcPr>
                </a:tc>
                <a:tc>
                  <a:txBody>
                    <a:bodyPr/>
                    <a:lstStyle/>
                    <a:p>
                      <a:r>
                        <a:rPr lang="en-IN"/>
                        <a:t>61.40%</a:t>
                      </a:r>
                    </a:p>
                  </a:txBody>
                  <a:tcPr anchor="ctr">
                    <a:lnL>
                      <a:noFill/>
                    </a:lnL>
                    <a:lnR>
                      <a:noFill/>
                    </a:lnR>
                    <a:lnT>
                      <a:noFill/>
                    </a:lnT>
                    <a:lnB>
                      <a:noFill/>
                    </a:lnB>
                    <a:noFill/>
                  </a:tcPr>
                </a:tc>
                <a:tc>
                  <a:txBody>
                    <a:bodyPr/>
                    <a:lstStyle/>
                    <a:p>
                      <a:r>
                        <a:rPr lang="en-IN"/>
                        <a:t>59.32%</a:t>
                      </a:r>
                    </a:p>
                  </a:txBody>
                  <a:tcPr anchor="ctr">
                    <a:lnL>
                      <a:noFill/>
                    </a:lnL>
                    <a:lnR>
                      <a:noFill/>
                    </a:lnR>
                    <a:lnT>
                      <a:noFill/>
                    </a:lnT>
                    <a:lnB>
                      <a:noFill/>
                    </a:lnB>
                    <a:noFill/>
                  </a:tcPr>
                </a:tc>
                <a:extLst>
                  <a:ext uri="{0D108BD9-81ED-4DB2-BD59-A6C34878D82A}">
                    <a16:rowId xmlns:a16="http://schemas.microsoft.com/office/drawing/2014/main" val="542491999"/>
                  </a:ext>
                </a:extLst>
              </a:tr>
              <a:tr h="251351">
                <a:tc>
                  <a:txBody>
                    <a:bodyPr/>
                    <a:lstStyle/>
                    <a:p>
                      <a:r>
                        <a:rPr lang="en-IN"/>
                        <a:t>❌ </a:t>
                      </a:r>
                      <a:r>
                        <a:rPr lang="en-IN" b="1"/>
                        <a:t>ResNet50</a:t>
                      </a:r>
                      <a:endParaRPr lang="en-IN"/>
                    </a:p>
                  </a:txBody>
                  <a:tcPr anchor="ctr">
                    <a:lnL>
                      <a:noFill/>
                    </a:lnL>
                    <a:lnR>
                      <a:noFill/>
                    </a:lnR>
                    <a:lnT>
                      <a:noFill/>
                    </a:lnT>
                    <a:lnB>
                      <a:noFill/>
                    </a:lnB>
                    <a:noFill/>
                  </a:tcPr>
                </a:tc>
                <a:tc>
                  <a:txBody>
                    <a:bodyPr/>
                    <a:lstStyle/>
                    <a:p>
                      <a:r>
                        <a:rPr lang="en-IN"/>
                        <a:t>61.23%</a:t>
                      </a:r>
                    </a:p>
                  </a:txBody>
                  <a:tcPr anchor="ctr">
                    <a:lnL>
                      <a:noFill/>
                    </a:lnL>
                    <a:lnR>
                      <a:noFill/>
                    </a:lnR>
                    <a:lnT>
                      <a:noFill/>
                    </a:lnT>
                    <a:lnB>
                      <a:noFill/>
                    </a:lnB>
                    <a:noFill/>
                  </a:tcPr>
                </a:tc>
                <a:tc>
                  <a:txBody>
                    <a:bodyPr/>
                    <a:lstStyle/>
                    <a:p>
                      <a:r>
                        <a:rPr lang="en-IN"/>
                        <a:t>59.14%</a:t>
                      </a:r>
                    </a:p>
                  </a:txBody>
                  <a:tcPr anchor="ctr">
                    <a:lnL>
                      <a:noFill/>
                    </a:lnL>
                    <a:lnR>
                      <a:noFill/>
                    </a:lnR>
                    <a:lnT>
                      <a:noFill/>
                    </a:lnT>
                    <a:lnB>
                      <a:noFill/>
                    </a:lnB>
                    <a:noFill/>
                  </a:tcPr>
                </a:tc>
                <a:tc>
                  <a:txBody>
                    <a:bodyPr/>
                    <a:lstStyle/>
                    <a:p>
                      <a:r>
                        <a:rPr lang="en-IN"/>
                        <a:t>57.29%</a:t>
                      </a:r>
                    </a:p>
                  </a:txBody>
                  <a:tcPr anchor="ctr">
                    <a:lnL>
                      <a:noFill/>
                    </a:lnL>
                    <a:lnR>
                      <a:noFill/>
                    </a:lnR>
                    <a:lnT>
                      <a:noFill/>
                    </a:lnT>
                    <a:lnB>
                      <a:noFill/>
                    </a:lnB>
                    <a:noFill/>
                  </a:tcPr>
                </a:tc>
                <a:extLst>
                  <a:ext uri="{0D108BD9-81ED-4DB2-BD59-A6C34878D82A}">
                    <a16:rowId xmlns:a16="http://schemas.microsoft.com/office/drawing/2014/main" val="2425143154"/>
                  </a:ext>
                </a:extLst>
              </a:tr>
              <a:tr h="251351">
                <a:tc>
                  <a:txBody>
                    <a:bodyPr/>
                    <a:lstStyle/>
                    <a:p>
                      <a:r>
                        <a:rPr lang="en-IN"/>
                        <a:t>🛠️ </a:t>
                      </a:r>
                      <a:r>
                        <a:rPr lang="en-IN" b="1"/>
                        <a:t>ResNet152</a:t>
                      </a:r>
                      <a:endParaRPr lang="en-IN"/>
                    </a:p>
                  </a:txBody>
                  <a:tcPr anchor="ctr">
                    <a:lnL>
                      <a:noFill/>
                    </a:lnL>
                    <a:lnR>
                      <a:noFill/>
                    </a:lnR>
                    <a:lnT>
                      <a:noFill/>
                    </a:lnT>
                    <a:lnB>
                      <a:noFill/>
                    </a:lnB>
                    <a:noFill/>
                  </a:tcPr>
                </a:tc>
                <a:tc>
                  <a:txBody>
                    <a:bodyPr/>
                    <a:lstStyle/>
                    <a:p>
                      <a:r>
                        <a:rPr lang="en-IN" dirty="0"/>
                        <a:t>57.11%</a:t>
                      </a:r>
                    </a:p>
                  </a:txBody>
                  <a:tcPr anchor="ctr">
                    <a:lnL>
                      <a:noFill/>
                    </a:lnL>
                    <a:lnR>
                      <a:noFill/>
                    </a:lnR>
                    <a:lnT>
                      <a:noFill/>
                    </a:lnT>
                    <a:lnB>
                      <a:noFill/>
                    </a:lnB>
                    <a:noFill/>
                  </a:tcPr>
                </a:tc>
                <a:tc>
                  <a:txBody>
                    <a:bodyPr/>
                    <a:lstStyle/>
                    <a:p>
                      <a:r>
                        <a:rPr lang="en-IN"/>
                        <a:t>54.60%</a:t>
                      </a:r>
                    </a:p>
                  </a:txBody>
                  <a:tcPr anchor="ctr">
                    <a:lnL>
                      <a:noFill/>
                    </a:lnL>
                    <a:lnR>
                      <a:noFill/>
                    </a:lnR>
                    <a:lnT>
                      <a:noFill/>
                    </a:lnT>
                    <a:lnB>
                      <a:noFill/>
                    </a:lnB>
                    <a:noFill/>
                  </a:tcPr>
                </a:tc>
                <a:tc>
                  <a:txBody>
                    <a:bodyPr/>
                    <a:lstStyle/>
                    <a:p>
                      <a:r>
                        <a:rPr lang="en-IN" dirty="0"/>
                        <a:t>55.42%</a:t>
                      </a:r>
                    </a:p>
                  </a:txBody>
                  <a:tcPr anchor="ctr">
                    <a:lnL>
                      <a:noFill/>
                    </a:lnL>
                    <a:lnR>
                      <a:noFill/>
                    </a:lnR>
                    <a:lnT>
                      <a:noFill/>
                    </a:lnT>
                    <a:lnB>
                      <a:noFill/>
                    </a:lnB>
                    <a:noFill/>
                  </a:tcPr>
                </a:tc>
                <a:extLst>
                  <a:ext uri="{0D108BD9-81ED-4DB2-BD59-A6C34878D82A}">
                    <a16:rowId xmlns:a16="http://schemas.microsoft.com/office/drawing/2014/main" val="3007905379"/>
                  </a:ext>
                </a:extLst>
              </a:tr>
            </a:tbl>
          </a:graphicData>
        </a:graphic>
      </p:graphicFrame>
      <p:sp>
        <p:nvSpPr>
          <p:cNvPr id="5" name="TextBox 4">
            <a:extLst>
              <a:ext uri="{FF2B5EF4-FFF2-40B4-BE49-F238E27FC236}">
                <a16:creationId xmlns:a16="http://schemas.microsoft.com/office/drawing/2014/main" id="{4F673C76-F0A9-6BF2-7F83-EA5CB36D9A6D}"/>
              </a:ext>
            </a:extLst>
          </p:cNvPr>
          <p:cNvSpPr txBox="1"/>
          <p:nvPr/>
        </p:nvSpPr>
        <p:spPr>
          <a:xfrm>
            <a:off x="1" y="2362201"/>
            <a:ext cx="11963400" cy="1261884"/>
          </a:xfrm>
          <a:prstGeom prst="rect">
            <a:avLst/>
          </a:prstGeom>
          <a:noFill/>
        </p:spPr>
        <p:txBody>
          <a:bodyPr wrap="square">
            <a:spAutoFit/>
          </a:bodyPr>
          <a:lstStyle/>
          <a:p>
            <a:pPr>
              <a:buNone/>
            </a:pPr>
            <a:r>
              <a:rPr lang="en-US" sz="2800" b="1" dirty="0"/>
              <a:t>NOTE:</a:t>
            </a:r>
            <a:endParaRPr lang="en-US" sz="2800" dirty="0"/>
          </a:p>
          <a:p>
            <a:r>
              <a:rPr lang="en-US" sz="2400" dirty="0"/>
              <a:t>DenseNet121 achieved </a:t>
            </a:r>
            <a:r>
              <a:rPr lang="en-US" sz="2400" b="1" dirty="0"/>
              <a:t>97% accuracy</a:t>
            </a:r>
            <a:r>
              <a:rPr lang="en-US" sz="2400" dirty="0"/>
              <a:t> on both </a:t>
            </a:r>
            <a:r>
              <a:rPr lang="en-US" sz="2400" b="1" dirty="0"/>
              <a:t>Train</a:t>
            </a:r>
            <a:r>
              <a:rPr lang="en-US" sz="2400" dirty="0"/>
              <a:t> and </a:t>
            </a:r>
            <a:r>
              <a:rPr lang="en-US" sz="2400" b="1" dirty="0"/>
              <a:t>Test</a:t>
            </a:r>
            <a:r>
              <a:rPr lang="en-US" sz="2400" dirty="0"/>
              <a:t> sets, making it the </a:t>
            </a:r>
            <a:r>
              <a:rPr lang="en-US" sz="2400" b="1" dirty="0"/>
              <a:t>best-performing model</a:t>
            </a:r>
            <a:r>
              <a:rPr lang="en-US" sz="2400" dirty="0"/>
              <a:t> after fine-tuning.</a:t>
            </a:r>
          </a:p>
        </p:txBody>
      </p:sp>
      <p:sp>
        <p:nvSpPr>
          <p:cNvPr id="6" name="TextBox 5">
            <a:extLst>
              <a:ext uri="{FF2B5EF4-FFF2-40B4-BE49-F238E27FC236}">
                <a16:creationId xmlns:a16="http://schemas.microsoft.com/office/drawing/2014/main" id="{FB72C4A5-62FE-3F63-7A39-CFCB82793DFB}"/>
              </a:ext>
            </a:extLst>
          </p:cNvPr>
          <p:cNvSpPr txBox="1"/>
          <p:nvPr/>
        </p:nvSpPr>
        <p:spPr>
          <a:xfrm>
            <a:off x="0" y="3977640"/>
            <a:ext cx="12192000" cy="2739211"/>
          </a:xfrm>
          <a:prstGeom prst="rect">
            <a:avLst/>
          </a:prstGeom>
          <a:noFill/>
        </p:spPr>
        <p:txBody>
          <a:bodyPr wrap="square">
            <a:spAutoFit/>
          </a:bodyPr>
          <a:lstStyle/>
          <a:p>
            <a:pPr>
              <a:buNone/>
            </a:pPr>
            <a:r>
              <a:rPr lang="en-US" sz="3200" b="1" dirty="0"/>
              <a:t>Insights (After 20 Epochs with Fine-Tuning):</a:t>
            </a:r>
          </a:p>
          <a:p>
            <a:pPr>
              <a:buFont typeface="Arial" panose="020B0604020202020204" pitchFamily="34" charset="0"/>
              <a:buChar char="•"/>
            </a:pPr>
            <a:r>
              <a:rPr lang="en-US" sz="2000" b="1" dirty="0"/>
              <a:t>DenseNet121</a:t>
            </a:r>
            <a:r>
              <a:rPr lang="en-US" sz="2000" dirty="0"/>
              <a:t> achieves </a:t>
            </a:r>
            <a:r>
              <a:rPr lang="en-US" sz="2000" b="1" dirty="0"/>
              <a:t>97% accuracy</a:t>
            </a:r>
            <a:r>
              <a:rPr lang="en-US" sz="2000" dirty="0"/>
              <a:t> on both </a:t>
            </a:r>
            <a:r>
              <a:rPr lang="en-US" sz="2000" b="1" dirty="0"/>
              <a:t>train</a:t>
            </a:r>
            <a:r>
              <a:rPr lang="en-US" sz="2000" dirty="0"/>
              <a:t> and </a:t>
            </a:r>
            <a:r>
              <a:rPr lang="en-US" sz="2000" b="1" dirty="0"/>
              <a:t>test sets</a:t>
            </a:r>
            <a:r>
              <a:rPr lang="en-US" sz="2000" dirty="0"/>
              <a:t>, making it the </a:t>
            </a:r>
            <a:r>
              <a:rPr lang="en-US" sz="2000" b="1" dirty="0"/>
              <a:t>clear best model</a:t>
            </a:r>
            <a:r>
              <a:rPr lang="en-US" sz="2000" dirty="0"/>
              <a:t> with a </a:t>
            </a:r>
            <a:r>
              <a:rPr lang="en-US" sz="2000" b="1" dirty="0"/>
              <a:t>strong and consistent performance</a:t>
            </a:r>
            <a:r>
              <a:rPr lang="en-US" sz="2000" dirty="0"/>
              <a:t> across all metrics.</a:t>
            </a:r>
          </a:p>
          <a:p>
            <a:pPr>
              <a:buFont typeface="Arial" panose="020B0604020202020204" pitchFamily="34" charset="0"/>
              <a:buChar char="•"/>
            </a:pPr>
            <a:r>
              <a:rPr lang="en-US" sz="2000" b="1" dirty="0"/>
              <a:t>VGG16</a:t>
            </a:r>
            <a:r>
              <a:rPr lang="en-US" sz="2000" dirty="0"/>
              <a:t> remains stable with </a:t>
            </a:r>
            <a:r>
              <a:rPr lang="en-US" sz="2000" b="1" dirty="0"/>
              <a:t>modest improvements</a:t>
            </a:r>
            <a:r>
              <a:rPr lang="en-US" sz="2000" dirty="0"/>
              <a:t>, but still falls behind </a:t>
            </a:r>
            <a:r>
              <a:rPr lang="en-US" sz="2000" b="1" dirty="0"/>
              <a:t>DenseNet121</a:t>
            </a:r>
            <a:r>
              <a:rPr lang="en-US" sz="2000" dirty="0"/>
              <a:t> by a significant margin.</a:t>
            </a:r>
          </a:p>
          <a:p>
            <a:pPr>
              <a:buFont typeface="Arial" panose="020B0604020202020204" pitchFamily="34" charset="0"/>
              <a:buChar char="•"/>
            </a:pPr>
            <a:r>
              <a:rPr lang="en-US" sz="2000" b="1" dirty="0"/>
              <a:t>ResNet50</a:t>
            </a:r>
            <a:r>
              <a:rPr lang="en-US" sz="2000" dirty="0"/>
              <a:t> and </a:t>
            </a:r>
            <a:r>
              <a:rPr lang="en-US" sz="2000" b="1" dirty="0"/>
              <a:t>ResNet101</a:t>
            </a:r>
            <a:r>
              <a:rPr lang="en-US" sz="2000" dirty="0"/>
              <a:t> still show underfitting, with low training accuracy and poor test accuracy.</a:t>
            </a:r>
          </a:p>
          <a:p>
            <a:pPr>
              <a:buFont typeface="Arial" panose="020B0604020202020204" pitchFamily="34" charset="0"/>
              <a:buChar char="•"/>
            </a:pPr>
            <a:r>
              <a:rPr lang="en-US" sz="2000" b="1" dirty="0"/>
              <a:t>ResNet152</a:t>
            </a:r>
            <a:r>
              <a:rPr lang="en-US" sz="2000" dirty="0"/>
              <a:t> continues to be the lowest-performing model, even after fine-tuning, suggesting it needs a different approach for better results.</a:t>
            </a:r>
          </a:p>
        </p:txBody>
      </p:sp>
      <p:pic>
        <p:nvPicPr>
          <p:cNvPr id="4" name="Picture 3">
            <a:extLst>
              <a:ext uri="{FF2B5EF4-FFF2-40B4-BE49-F238E27FC236}">
                <a16:creationId xmlns:a16="http://schemas.microsoft.com/office/drawing/2014/main" id="{B24B5BAE-BE63-0485-AF9D-5F119CB0AF0F}"/>
              </a:ext>
            </a:extLst>
          </p:cNvPr>
          <p:cNvPicPr>
            <a:picLocks noChangeAspect="1"/>
          </p:cNvPicPr>
          <p:nvPr/>
        </p:nvPicPr>
        <p:blipFill>
          <a:blip r:embed="rId2"/>
          <a:stretch>
            <a:fillRect/>
          </a:stretch>
        </p:blipFill>
        <p:spPr>
          <a:xfrm>
            <a:off x="10652760" y="6431279"/>
            <a:ext cx="1539240" cy="426721"/>
          </a:xfrm>
          <a:prstGeom prst="rect">
            <a:avLst/>
          </a:prstGeom>
        </p:spPr>
      </p:pic>
    </p:spTree>
    <p:extLst>
      <p:ext uri="{BB962C8B-B14F-4D97-AF65-F5344CB8AC3E}">
        <p14:creationId xmlns:p14="http://schemas.microsoft.com/office/powerpoint/2010/main" val="211270392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1">
            <a:extLst>
              <a:ext uri="{FF2B5EF4-FFF2-40B4-BE49-F238E27FC236}">
                <a16:creationId xmlns:a16="http://schemas.microsoft.com/office/drawing/2014/main" id="{0BF211D8-8E75-1C37-0475-8EF0024202B2}"/>
              </a:ext>
            </a:extLst>
          </p:cNvPr>
          <p:cNvSpPr>
            <a:spLocks noChangeArrowheads="1"/>
          </p:cNvSpPr>
          <p:nvPr/>
        </p:nvSpPr>
        <p:spPr bwMode="auto">
          <a:xfrm>
            <a:off x="0" y="-222373"/>
            <a:ext cx="12192000" cy="7201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chemeClr val="tx1"/>
                </a:solidFill>
                <a:effectLst/>
                <a:latin typeface="Arial" panose="020B0604020202020204" pitchFamily="34" charset="0"/>
              </a:rPr>
              <a:t>Model Deployment &amp; Performance:</a:t>
            </a: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2400" b="1" i="0" u="none" strike="noStrike" cap="none" normalizeH="0" baseline="0" dirty="0">
                <a:ln>
                  <a:noFill/>
                </a:ln>
                <a:solidFill>
                  <a:schemeClr val="tx1"/>
                </a:solidFill>
                <a:effectLst/>
                <a:latin typeface="+mn-lt"/>
              </a:rPr>
              <a:t>Best Model Selection:</a:t>
            </a:r>
            <a:endParaRPr kumimoji="0" lang="en-US" altLang="en-US" sz="2400" b="0" i="0" u="none" strike="noStrike" cap="none" normalizeH="0" baseline="0" dirty="0">
              <a:ln>
                <a:noFill/>
              </a:ln>
              <a:solidFill>
                <a:schemeClr val="tx1"/>
              </a:solidFill>
              <a:effectLst/>
              <a:latin typeface="+mn-lt"/>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mn-lt"/>
              </a:rPr>
              <a:t>DenseNet121</a:t>
            </a:r>
            <a:r>
              <a:rPr kumimoji="0" lang="en-US" altLang="en-US" sz="2400" b="0" i="0" u="none" strike="noStrike" cap="none" normalizeH="0" baseline="0" dirty="0">
                <a:ln>
                  <a:noFill/>
                </a:ln>
                <a:solidFill>
                  <a:schemeClr val="tx1"/>
                </a:solidFill>
                <a:effectLst/>
                <a:latin typeface="+mn-lt"/>
              </a:rPr>
              <a:t> was selected as the best-performing model after extensive training and evaluation.</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n-lt"/>
              </a:rPr>
              <a:t>Achieved </a:t>
            </a:r>
            <a:r>
              <a:rPr kumimoji="0" lang="en-US" altLang="en-US" sz="2400" b="1" i="0" u="none" strike="noStrike" cap="none" normalizeH="0" baseline="0" dirty="0">
                <a:ln>
                  <a:noFill/>
                </a:ln>
                <a:solidFill>
                  <a:schemeClr val="tx1"/>
                </a:solidFill>
                <a:effectLst/>
                <a:latin typeface="+mn-lt"/>
              </a:rPr>
              <a:t>high accuracy (97%)</a:t>
            </a:r>
            <a:r>
              <a:rPr kumimoji="0" lang="en-US" altLang="en-US" sz="2400" b="0" i="0" u="none" strike="noStrike" cap="none" normalizeH="0" baseline="0" dirty="0">
                <a:ln>
                  <a:noFill/>
                </a:ln>
                <a:solidFill>
                  <a:schemeClr val="tx1"/>
                </a:solidFill>
                <a:effectLst/>
                <a:latin typeface="+mn-lt"/>
              </a:rPr>
              <a:t> after fine-tuning, outperforming all other models tested.</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2400" b="1" i="0" u="none" strike="noStrike" cap="none" normalizeH="0" baseline="0" dirty="0">
                <a:ln>
                  <a:noFill/>
                </a:ln>
                <a:solidFill>
                  <a:schemeClr val="tx1"/>
                </a:solidFill>
                <a:effectLst/>
                <a:latin typeface="+mn-lt"/>
              </a:rPr>
              <a:t>Model Saving:</a:t>
            </a:r>
            <a:endParaRPr kumimoji="0" lang="en-US" altLang="en-US" sz="2400" b="0" i="0" u="none" strike="noStrike" cap="none" normalizeH="0" baseline="0" dirty="0">
              <a:ln>
                <a:noFill/>
              </a:ln>
              <a:solidFill>
                <a:schemeClr val="tx1"/>
              </a:solidFill>
              <a:effectLst/>
              <a:latin typeface="+mn-lt"/>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n-lt"/>
              </a:rPr>
              <a:t>The model was saved in </a:t>
            </a:r>
            <a:r>
              <a:rPr kumimoji="0" lang="en-US" altLang="en-US" sz="2400" b="1" i="0" u="none" strike="noStrike" cap="none" normalizeH="0" baseline="0" dirty="0" err="1">
                <a:ln>
                  <a:noFill/>
                </a:ln>
                <a:solidFill>
                  <a:schemeClr val="tx1"/>
                </a:solidFill>
                <a:effectLst/>
                <a:latin typeface="+mn-lt"/>
              </a:rPr>
              <a:t>Keras</a:t>
            </a:r>
            <a:r>
              <a:rPr kumimoji="0" lang="en-US" altLang="en-US" sz="2400" b="1" i="0" u="none" strike="noStrike" cap="none" normalizeH="0" baseline="0" dirty="0">
                <a:ln>
                  <a:noFill/>
                </a:ln>
                <a:solidFill>
                  <a:schemeClr val="tx1"/>
                </a:solidFill>
                <a:effectLst/>
                <a:latin typeface="+mn-lt"/>
              </a:rPr>
              <a:t> .h5 format</a:t>
            </a:r>
            <a:r>
              <a:rPr kumimoji="0" lang="en-US" altLang="en-US" sz="2400" b="0" i="0" u="none" strike="noStrike" cap="none" normalizeH="0" baseline="0" dirty="0">
                <a:ln>
                  <a:noFill/>
                </a:ln>
                <a:solidFill>
                  <a:schemeClr val="tx1"/>
                </a:solidFill>
                <a:effectLst/>
                <a:latin typeface="+mn-lt"/>
              </a:rPr>
              <a:t> as best_liver_model.h5, ensuring easy deployment and loading for predictions.</a:t>
            </a: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2400" b="1" i="0" u="none" strike="noStrike" cap="none" normalizeH="0" baseline="0" dirty="0">
                <a:ln>
                  <a:noFill/>
                </a:ln>
                <a:solidFill>
                  <a:schemeClr val="tx1"/>
                </a:solidFill>
                <a:effectLst/>
                <a:latin typeface="+mn-lt"/>
              </a:rPr>
              <a:t>Deployment Process:</a:t>
            </a:r>
            <a:endParaRPr kumimoji="0" lang="en-US" altLang="en-US" sz="2400" b="0" i="0" u="none" strike="noStrike" cap="none" normalizeH="0" baseline="0" dirty="0">
              <a:ln>
                <a:noFill/>
              </a:ln>
              <a:solidFill>
                <a:schemeClr val="tx1"/>
              </a:solidFill>
              <a:effectLst/>
              <a:latin typeface="+mn-lt"/>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n-lt"/>
              </a:rPr>
              <a:t>The model was successfully </a:t>
            </a:r>
            <a:r>
              <a:rPr kumimoji="0" lang="en-US" altLang="en-US" sz="2400" b="1" i="0" u="none" strike="noStrike" cap="none" normalizeH="0" baseline="0" dirty="0">
                <a:ln>
                  <a:noFill/>
                </a:ln>
                <a:solidFill>
                  <a:schemeClr val="tx1"/>
                </a:solidFill>
                <a:effectLst/>
                <a:latin typeface="+mn-lt"/>
              </a:rPr>
              <a:t>deployed using </a:t>
            </a:r>
            <a:r>
              <a:rPr kumimoji="0" lang="en-US" altLang="en-US" sz="2400" b="1" i="0" u="none" strike="noStrike" cap="none" normalizeH="0" baseline="0" dirty="0" err="1">
                <a:ln>
                  <a:noFill/>
                </a:ln>
                <a:solidFill>
                  <a:schemeClr val="tx1"/>
                </a:solidFill>
                <a:effectLst/>
                <a:latin typeface="+mn-lt"/>
              </a:rPr>
              <a:t>Streamlit</a:t>
            </a:r>
            <a:r>
              <a:rPr kumimoji="0" lang="en-US" altLang="en-US" sz="2400" b="0" i="0" u="none" strike="noStrike" cap="none" normalizeH="0" baseline="0" dirty="0">
                <a:ln>
                  <a:noFill/>
                </a:ln>
                <a:solidFill>
                  <a:schemeClr val="tx1"/>
                </a:solidFill>
                <a:effectLst/>
                <a:latin typeface="+mn-lt"/>
              </a:rPr>
              <a:t>, providing a user-friendly interface.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n-lt"/>
              </a:rPr>
              <a:t>The deployment allows users to </a:t>
            </a:r>
            <a:r>
              <a:rPr kumimoji="0" lang="en-US" altLang="en-US" sz="2400" b="1" i="0" u="none" strike="noStrike" cap="none" normalizeH="0" baseline="0" dirty="0">
                <a:ln>
                  <a:noFill/>
                </a:ln>
                <a:solidFill>
                  <a:schemeClr val="tx1"/>
                </a:solidFill>
                <a:effectLst/>
                <a:latin typeface="+mn-lt"/>
              </a:rPr>
              <a:t>upload histopathology images</a:t>
            </a:r>
            <a:r>
              <a:rPr kumimoji="0" lang="en-US" altLang="en-US" sz="2400" b="0" i="0" u="none" strike="noStrike" cap="none" normalizeH="0" baseline="0" dirty="0">
                <a:ln>
                  <a:noFill/>
                </a:ln>
                <a:solidFill>
                  <a:schemeClr val="tx1"/>
                </a:solidFill>
                <a:effectLst/>
                <a:latin typeface="+mn-lt"/>
              </a:rPr>
              <a:t> for real-time predictions.</a:t>
            </a: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2400" b="1" i="0" u="none" strike="noStrike" cap="none" normalizeH="0" baseline="0" dirty="0">
                <a:ln>
                  <a:noFill/>
                </a:ln>
                <a:solidFill>
                  <a:schemeClr val="tx1"/>
                </a:solidFill>
                <a:effectLst/>
                <a:latin typeface="+mn-lt"/>
              </a:rPr>
              <a:t>Prediction Capabilities:</a:t>
            </a:r>
            <a:endParaRPr kumimoji="0" lang="en-US" altLang="en-US" sz="2400" b="0" i="0" u="none" strike="noStrike" cap="none" normalizeH="0" baseline="0" dirty="0">
              <a:ln>
                <a:noFill/>
              </a:ln>
              <a:solidFill>
                <a:schemeClr val="tx1"/>
              </a:solidFill>
              <a:effectLst/>
              <a:latin typeface="+mn-lt"/>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mn-lt"/>
              </a:rPr>
              <a:t>The model predicts the </a:t>
            </a:r>
            <a:r>
              <a:rPr kumimoji="0" lang="en-US" altLang="en-US" sz="2400" b="1" i="0" u="none" strike="noStrike" cap="none" normalizeH="0" baseline="0" dirty="0">
                <a:ln>
                  <a:noFill/>
                </a:ln>
                <a:solidFill>
                  <a:schemeClr val="tx1"/>
                </a:solidFill>
                <a:effectLst/>
                <a:latin typeface="+mn-lt"/>
              </a:rPr>
              <a:t>liver class (HCC, CC, or NORMAL LIVER)</a:t>
            </a:r>
            <a:r>
              <a:rPr kumimoji="0" lang="en-US" altLang="en-US" sz="2400" b="0" i="0" u="none" strike="noStrike" cap="none" normalizeH="0" baseline="0" dirty="0">
                <a:ln>
                  <a:noFill/>
                </a:ln>
                <a:solidFill>
                  <a:schemeClr val="tx1"/>
                </a:solidFill>
                <a:effectLst/>
                <a:latin typeface="+mn-lt"/>
              </a:rPr>
              <a:t> with high accuracy.</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mn-lt"/>
              </a:rPr>
              <a:t>Exact results</a:t>
            </a:r>
            <a:r>
              <a:rPr kumimoji="0" lang="en-US" altLang="en-US" sz="2400" b="0" i="0" u="none" strike="noStrike" cap="none" normalizeH="0" baseline="0" dirty="0">
                <a:ln>
                  <a:noFill/>
                </a:ln>
                <a:solidFill>
                  <a:schemeClr val="tx1"/>
                </a:solidFill>
                <a:effectLst/>
                <a:latin typeface="+mn-lt"/>
              </a:rPr>
              <a:t> are provided for any random image from the three liver classes.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 name="Picture 1">
            <a:extLst>
              <a:ext uri="{FF2B5EF4-FFF2-40B4-BE49-F238E27FC236}">
                <a16:creationId xmlns:a16="http://schemas.microsoft.com/office/drawing/2014/main" id="{45F3E05D-96B3-98A3-C1CA-824FEE2F84AE}"/>
              </a:ext>
            </a:extLst>
          </p:cNvPr>
          <p:cNvPicPr>
            <a:picLocks noChangeAspect="1"/>
          </p:cNvPicPr>
          <p:nvPr/>
        </p:nvPicPr>
        <p:blipFill>
          <a:blip r:embed="rId2"/>
          <a:stretch>
            <a:fillRect/>
          </a:stretch>
        </p:blipFill>
        <p:spPr>
          <a:xfrm>
            <a:off x="11109960" y="6522720"/>
            <a:ext cx="1082040" cy="335280"/>
          </a:xfrm>
          <a:prstGeom prst="rect">
            <a:avLst/>
          </a:prstGeom>
        </p:spPr>
      </p:pic>
    </p:spTree>
    <p:extLst>
      <p:ext uri="{BB962C8B-B14F-4D97-AF65-F5344CB8AC3E}">
        <p14:creationId xmlns:p14="http://schemas.microsoft.com/office/powerpoint/2010/main" val="7689772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37B2F-5192-58D7-4F79-9E026E8595C3}"/>
              </a:ext>
            </a:extLst>
          </p:cNvPr>
          <p:cNvSpPr>
            <a:spLocks noGrp="1"/>
          </p:cNvSpPr>
          <p:nvPr>
            <p:ph type="title"/>
          </p:nvPr>
        </p:nvSpPr>
        <p:spPr>
          <a:xfrm>
            <a:off x="0" y="1"/>
            <a:ext cx="12192000" cy="1310639"/>
          </a:xfrm>
        </p:spPr>
        <p:txBody>
          <a:bodyPr>
            <a:normAutofit/>
          </a:bodyPr>
          <a:lstStyle/>
          <a:p>
            <a:pPr marL="571500" indent="-571500">
              <a:buFont typeface="Wingdings" panose="05000000000000000000" pitchFamily="2" charset="2"/>
              <a:buChar char="q"/>
            </a:pPr>
            <a:r>
              <a:rPr lang="en-US" sz="3600" b="1" dirty="0"/>
              <a:t>AI Predictions with a User-Friendly Interface</a:t>
            </a:r>
            <a:endParaRPr lang="en-IN" sz="3600" b="1" dirty="0"/>
          </a:p>
        </p:txBody>
      </p:sp>
      <p:pic>
        <p:nvPicPr>
          <p:cNvPr id="4" name="Picture 3">
            <a:extLst>
              <a:ext uri="{FF2B5EF4-FFF2-40B4-BE49-F238E27FC236}">
                <a16:creationId xmlns:a16="http://schemas.microsoft.com/office/drawing/2014/main" id="{7C75D4B9-A0DD-1042-3380-6D7258F8C90F}"/>
              </a:ext>
            </a:extLst>
          </p:cNvPr>
          <p:cNvPicPr>
            <a:picLocks noChangeAspect="1"/>
          </p:cNvPicPr>
          <p:nvPr/>
        </p:nvPicPr>
        <p:blipFill>
          <a:blip r:embed="rId2"/>
          <a:stretch>
            <a:fillRect/>
          </a:stretch>
        </p:blipFill>
        <p:spPr>
          <a:xfrm>
            <a:off x="0" y="1569721"/>
            <a:ext cx="12192000" cy="5288280"/>
          </a:xfrm>
          <a:prstGeom prst="rect">
            <a:avLst/>
          </a:prstGeom>
        </p:spPr>
      </p:pic>
      <p:pic>
        <p:nvPicPr>
          <p:cNvPr id="3" name="Picture 2">
            <a:extLst>
              <a:ext uri="{FF2B5EF4-FFF2-40B4-BE49-F238E27FC236}">
                <a16:creationId xmlns:a16="http://schemas.microsoft.com/office/drawing/2014/main" id="{AE76EA12-084A-12F2-5DF8-050579B50C01}"/>
              </a:ext>
            </a:extLst>
          </p:cNvPr>
          <p:cNvPicPr>
            <a:picLocks noChangeAspect="1"/>
          </p:cNvPicPr>
          <p:nvPr/>
        </p:nvPicPr>
        <p:blipFill>
          <a:blip r:embed="rId3"/>
          <a:stretch>
            <a:fillRect/>
          </a:stretch>
        </p:blipFill>
        <p:spPr>
          <a:xfrm>
            <a:off x="10165080" y="6007036"/>
            <a:ext cx="2026920" cy="850963"/>
          </a:xfrm>
          <a:prstGeom prst="rect">
            <a:avLst/>
          </a:prstGeom>
        </p:spPr>
      </p:pic>
    </p:spTree>
    <p:extLst>
      <p:ext uri="{BB962C8B-B14F-4D97-AF65-F5344CB8AC3E}">
        <p14:creationId xmlns:p14="http://schemas.microsoft.com/office/powerpoint/2010/main" val="32666281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47F297-8DBD-B7F7-F024-43DD7BB94EC5}"/>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7AE873BA-5138-2B28-A20F-71270046F86D}"/>
              </a:ext>
            </a:extLst>
          </p:cNvPr>
          <p:cNvSpPr txBox="1"/>
          <p:nvPr/>
        </p:nvSpPr>
        <p:spPr>
          <a:xfrm>
            <a:off x="75414" y="2271713"/>
            <a:ext cx="12116585" cy="4215578"/>
          </a:xfrm>
          <a:prstGeom prst="rect">
            <a:avLst/>
          </a:prstGeom>
          <a:noFill/>
        </p:spPr>
        <p:txBody>
          <a:bodyPr wrap="square">
            <a:spAutoFit/>
          </a:bodyPr>
          <a:lstStyle/>
          <a:p>
            <a:pPr>
              <a:lnSpc>
                <a:spcPct val="107000"/>
              </a:lnSpc>
              <a:spcAft>
                <a:spcPts val="800"/>
              </a:spcAft>
            </a:pPr>
            <a:r>
              <a:rPr lang="en-IN" sz="3600" dirty="0">
                <a:effectLst/>
                <a:latin typeface="Calibri" panose="020F0502020204030204" pitchFamily="34" charset="0"/>
                <a:ea typeface="Calibri" panose="020F0502020204030204" pitchFamily="34" charset="0"/>
                <a:cs typeface="Mangal" panose="02040503050203030202" pitchFamily="18" charset="0"/>
              </a:rPr>
              <a:t>Current liver damage detection relies heavily on manual analysis by hepatologists, making early diagnosis and risk assessment time-consuming and prone to human error. By leveraging Al-driven models to </a:t>
            </a:r>
            <a:r>
              <a:rPr lang="en-IN" sz="3600" dirty="0" err="1">
                <a:effectLst/>
                <a:latin typeface="Calibri" panose="020F0502020204030204" pitchFamily="34" charset="0"/>
                <a:ea typeface="Calibri" panose="020F0502020204030204" pitchFamily="34" charset="0"/>
                <a:cs typeface="Mangal" panose="02040503050203030202" pitchFamily="18" charset="0"/>
              </a:rPr>
              <a:t>analyze</a:t>
            </a:r>
            <a:r>
              <a:rPr lang="en-IN" sz="3600" dirty="0">
                <a:effectLst/>
                <a:latin typeface="Calibri" panose="020F0502020204030204" pitchFamily="34" charset="0"/>
                <a:ea typeface="Calibri" panose="020F0502020204030204" pitchFamily="34" charset="0"/>
                <a:cs typeface="Mangal" panose="02040503050203030202" pitchFamily="18" charset="0"/>
              </a:rPr>
              <a:t> histopathology images and patient healthcare data, we can provide detailed insights to assist hepatologists in making more accurate and timely decisions for early intervention.</a:t>
            </a:r>
          </a:p>
        </p:txBody>
      </p:sp>
      <p:sp>
        <p:nvSpPr>
          <p:cNvPr id="5" name="TextBox 4">
            <a:extLst>
              <a:ext uri="{FF2B5EF4-FFF2-40B4-BE49-F238E27FC236}">
                <a16:creationId xmlns:a16="http://schemas.microsoft.com/office/drawing/2014/main" id="{07717DBF-A8D6-2B4F-F79B-3050E08B6078}"/>
              </a:ext>
            </a:extLst>
          </p:cNvPr>
          <p:cNvSpPr txBox="1"/>
          <p:nvPr/>
        </p:nvSpPr>
        <p:spPr>
          <a:xfrm>
            <a:off x="1" y="785046"/>
            <a:ext cx="12192000" cy="1200329"/>
          </a:xfrm>
          <a:prstGeom prst="rect">
            <a:avLst/>
          </a:prstGeom>
          <a:noFill/>
        </p:spPr>
        <p:txBody>
          <a:bodyPr wrap="square">
            <a:spAutoFit/>
          </a:bodyPr>
          <a:lstStyle/>
          <a:p>
            <a:pPr marL="571500" indent="-571500" algn="ctr" rtl="0">
              <a:buFont typeface="Wingdings" panose="05000000000000000000" pitchFamily="2" charset="2"/>
              <a:buChar char="q"/>
            </a:pPr>
            <a:r>
              <a:rPr lang="en-IN" sz="4400" b="1" i="0" u="none" strike="noStrike" dirty="0">
                <a:solidFill>
                  <a:schemeClr val="bg2"/>
                </a:solidFill>
                <a:effectLst/>
                <a:latin typeface="Arial" panose="020B0604020202020204" pitchFamily="34" charset="0"/>
              </a:rPr>
              <a:t>BUSINESS PROBLEM</a:t>
            </a:r>
            <a:endParaRPr lang="en-IN" sz="4400" b="1" dirty="0">
              <a:solidFill>
                <a:schemeClr val="bg2"/>
              </a:solidFill>
              <a:effectLst/>
            </a:endParaRPr>
          </a:p>
          <a:p>
            <a:br>
              <a:rPr lang="en-IN" dirty="0"/>
            </a:br>
            <a:endParaRPr lang="en-IN" dirty="0"/>
          </a:p>
        </p:txBody>
      </p:sp>
      <p:pic>
        <p:nvPicPr>
          <p:cNvPr id="4" name="Picture 3">
            <a:extLst>
              <a:ext uri="{FF2B5EF4-FFF2-40B4-BE49-F238E27FC236}">
                <a16:creationId xmlns:a16="http://schemas.microsoft.com/office/drawing/2014/main" id="{9D1B30B6-2535-23A6-4B90-08F0A3BAB1FD}"/>
              </a:ext>
            </a:extLst>
          </p:cNvPr>
          <p:cNvPicPr>
            <a:picLocks noChangeAspect="1"/>
          </p:cNvPicPr>
          <p:nvPr/>
        </p:nvPicPr>
        <p:blipFill>
          <a:blip r:embed="rId2"/>
          <a:stretch>
            <a:fillRect/>
          </a:stretch>
        </p:blipFill>
        <p:spPr>
          <a:xfrm>
            <a:off x="9229725" y="6134926"/>
            <a:ext cx="2962275" cy="723074"/>
          </a:xfrm>
          <a:prstGeom prst="rect">
            <a:avLst/>
          </a:prstGeom>
        </p:spPr>
      </p:pic>
    </p:spTree>
    <p:extLst>
      <p:ext uri="{BB962C8B-B14F-4D97-AF65-F5344CB8AC3E}">
        <p14:creationId xmlns:p14="http://schemas.microsoft.com/office/powerpoint/2010/main" val="385271581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97A32-1A57-5C13-2CBD-705FF474DB4C}"/>
              </a:ext>
            </a:extLst>
          </p:cNvPr>
          <p:cNvSpPr>
            <a:spLocks noGrp="1"/>
          </p:cNvSpPr>
          <p:nvPr>
            <p:ph type="title"/>
          </p:nvPr>
        </p:nvSpPr>
        <p:spPr>
          <a:xfrm>
            <a:off x="0" y="1"/>
            <a:ext cx="12192000" cy="4525327"/>
          </a:xfrm>
        </p:spPr>
        <p:txBody>
          <a:bodyPr>
            <a:normAutofit fontScale="90000"/>
          </a:bodyPr>
          <a:lstStyle/>
          <a:p>
            <a:pPr marL="571500" indent="-571500">
              <a:buFont typeface="Wingdings" panose="05000000000000000000" pitchFamily="2" charset="2"/>
              <a:buChar char="q"/>
            </a:pPr>
            <a:r>
              <a:rPr lang="en-US" sz="4000" b="1" dirty="0"/>
              <a:t>Model Prediction Performance on Liver Histopathology Images</a:t>
            </a:r>
            <a:br>
              <a:rPr lang="en-US" sz="4000" b="1" dirty="0"/>
            </a:br>
            <a:br>
              <a:rPr lang="en-US" sz="1400" b="1" dirty="0"/>
            </a:br>
            <a:r>
              <a:rPr lang="en-US" sz="3100" b="1" dirty="0"/>
              <a:t>Key Points:</a:t>
            </a:r>
            <a:br>
              <a:rPr lang="en-US" sz="1400" dirty="0"/>
            </a:br>
            <a:r>
              <a:rPr lang="en-US" sz="2700" dirty="0"/>
              <a:t>(1) Successfully predicted all three classes: </a:t>
            </a:r>
            <a:r>
              <a:rPr lang="en-US" sz="2700" b="1" dirty="0"/>
              <a:t>HCC, CC, and Normal Liver</a:t>
            </a:r>
            <a:r>
              <a:rPr lang="en-US" sz="2700" dirty="0"/>
              <a:t>.</a:t>
            </a:r>
            <a:br>
              <a:rPr lang="en-US" sz="2700" dirty="0"/>
            </a:br>
            <a:r>
              <a:rPr lang="en-US" sz="2700" dirty="0"/>
              <a:t>(2)Achieved </a:t>
            </a:r>
            <a:r>
              <a:rPr lang="en-US" sz="2700" b="1" dirty="0"/>
              <a:t>high prediction accuracy</a:t>
            </a:r>
            <a:r>
              <a:rPr lang="en-US" sz="2700" dirty="0"/>
              <a:t> across the dataset used.</a:t>
            </a:r>
            <a:br>
              <a:rPr lang="en-US" sz="2700" dirty="0"/>
            </a:br>
            <a:r>
              <a:rPr lang="en-US" sz="2700" dirty="0"/>
              <a:t>(3)</a:t>
            </a:r>
            <a:r>
              <a:rPr lang="en-US" sz="2700" b="1" dirty="0"/>
              <a:t>Confidence scores</a:t>
            </a:r>
            <a:r>
              <a:rPr lang="en-US" sz="2700" dirty="0"/>
              <a:t> are </a:t>
            </a:r>
            <a:r>
              <a:rPr lang="en-US" sz="2700" b="1" dirty="0"/>
              <a:t>very good</a:t>
            </a:r>
            <a:r>
              <a:rPr lang="en-US" sz="2700" dirty="0"/>
              <a:t> for </a:t>
            </a:r>
            <a:r>
              <a:rPr lang="en-US" sz="2700" b="1" dirty="0"/>
              <a:t>Normal Liver</a:t>
            </a:r>
            <a:r>
              <a:rPr lang="en-US" sz="2700" dirty="0"/>
              <a:t> and </a:t>
            </a:r>
            <a:r>
              <a:rPr lang="en-US" sz="2700" b="1" dirty="0"/>
              <a:t>CC</a:t>
            </a:r>
            <a:r>
              <a:rPr lang="en-US" sz="2700" dirty="0"/>
              <a:t> images.</a:t>
            </a:r>
            <a:br>
              <a:rPr lang="en-US" sz="2700" dirty="0"/>
            </a:br>
            <a:r>
              <a:rPr lang="en-US" sz="2700" dirty="0"/>
              <a:t>(4) For </a:t>
            </a:r>
            <a:r>
              <a:rPr lang="en-US" sz="2700" b="1" dirty="0"/>
              <a:t>HCC</a:t>
            </a:r>
            <a:r>
              <a:rPr lang="en-US" sz="2700" dirty="0"/>
              <a:t>, the model predicts correctly but with </a:t>
            </a:r>
            <a:r>
              <a:rPr lang="en-US" sz="2700" b="1" dirty="0"/>
              <a:t>slightly lower confidence</a:t>
            </a:r>
            <a:r>
              <a:rPr lang="en-US" sz="2700" dirty="0"/>
              <a:t> compared to the other two classes when I am using random image from google.</a:t>
            </a:r>
            <a:br>
              <a:rPr lang="en-US" sz="2700" dirty="0"/>
            </a:br>
            <a:r>
              <a:rPr lang="en-US" sz="2700" dirty="0"/>
              <a:t>(5) Overall, the model is </a:t>
            </a:r>
            <a:r>
              <a:rPr lang="en-US" sz="2700" b="1" dirty="0"/>
              <a:t>robust</a:t>
            </a:r>
            <a:r>
              <a:rPr lang="en-US" sz="2700" dirty="0"/>
              <a:t> and shows </a:t>
            </a:r>
            <a:r>
              <a:rPr lang="en-US" sz="2700" b="1" dirty="0"/>
              <a:t>strong generalization</a:t>
            </a:r>
            <a:r>
              <a:rPr lang="en-US" sz="2700" dirty="0"/>
              <a:t> on the dataset.</a:t>
            </a:r>
            <a:br>
              <a:rPr lang="en-US" sz="2700" dirty="0"/>
            </a:br>
            <a:r>
              <a:rPr lang="en-US" sz="2700" dirty="0"/>
              <a:t>(6) Indicates that the model is </a:t>
            </a:r>
            <a:r>
              <a:rPr lang="en-US" sz="2700" b="1" dirty="0"/>
              <a:t>ready for further validation</a:t>
            </a:r>
            <a:r>
              <a:rPr lang="en-US" sz="2700" dirty="0"/>
              <a:t> and </a:t>
            </a:r>
            <a:r>
              <a:rPr lang="en-US" sz="2700" b="1" dirty="0"/>
              <a:t>real-world deployment testing</a:t>
            </a:r>
            <a:r>
              <a:rPr lang="en-US" sz="2700" dirty="0"/>
              <a:t>.</a:t>
            </a:r>
          </a:p>
        </p:txBody>
      </p:sp>
      <p:pic>
        <p:nvPicPr>
          <p:cNvPr id="4" name="Picture 3">
            <a:extLst>
              <a:ext uri="{FF2B5EF4-FFF2-40B4-BE49-F238E27FC236}">
                <a16:creationId xmlns:a16="http://schemas.microsoft.com/office/drawing/2014/main" id="{6101715D-7878-8DBA-6B28-BAF7DE3B3219}"/>
              </a:ext>
            </a:extLst>
          </p:cNvPr>
          <p:cNvPicPr>
            <a:picLocks noChangeAspect="1"/>
          </p:cNvPicPr>
          <p:nvPr/>
        </p:nvPicPr>
        <p:blipFill>
          <a:blip r:embed="rId2"/>
          <a:stretch>
            <a:fillRect/>
          </a:stretch>
        </p:blipFill>
        <p:spPr>
          <a:xfrm>
            <a:off x="0" y="4358640"/>
            <a:ext cx="4526280" cy="2499360"/>
          </a:xfrm>
          <a:prstGeom prst="rect">
            <a:avLst/>
          </a:prstGeom>
        </p:spPr>
      </p:pic>
      <p:pic>
        <p:nvPicPr>
          <p:cNvPr id="6" name="Picture 5">
            <a:extLst>
              <a:ext uri="{FF2B5EF4-FFF2-40B4-BE49-F238E27FC236}">
                <a16:creationId xmlns:a16="http://schemas.microsoft.com/office/drawing/2014/main" id="{0D2E882B-7B88-DF34-2563-254C293860FC}"/>
              </a:ext>
            </a:extLst>
          </p:cNvPr>
          <p:cNvPicPr>
            <a:picLocks noChangeAspect="1"/>
          </p:cNvPicPr>
          <p:nvPr/>
        </p:nvPicPr>
        <p:blipFill>
          <a:blip r:embed="rId3"/>
          <a:stretch>
            <a:fillRect/>
          </a:stretch>
        </p:blipFill>
        <p:spPr>
          <a:xfrm>
            <a:off x="4145281" y="4358640"/>
            <a:ext cx="3901439" cy="2301240"/>
          </a:xfrm>
          <a:prstGeom prst="rect">
            <a:avLst/>
          </a:prstGeom>
        </p:spPr>
      </p:pic>
      <p:pic>
        <p:nvPicPr>
          <p:cNvPr id="8" name="Picture 7">
            <a:extLst>
              <a:ext uri="{FF2B5EF4-FFF2-40B4-BE49-F238E27FC236}">
                <a16:creationId xmlns:a16="http://schemas.microsoft.com/office/drawing/2014/main" id="{D9241504-072C-66C8-39B1-6949AEA4261E}"/>
              </a:ext>
            </a:extLst>
          </p:cNvPr>
          <p:cNvPicPr>
            <a:picLocks noChangeAspect="1"/>
          </p:cNvPicPr>
          <p:nvPr/>
        </p:nvPicPr>
        <p:blipFill>
          <a:blip r:embed="rId4"/>
          <a:stretch>
            <a:fillRect/>
          </a:stretch>
        </p:blipFill>
        <p:spPr>
          <a:xfrm>
            <a:off x="8046720" y="4358640"/>
            <a:ext cx="4145280" cy="2132648"/>
          </a:xfrm>
          <a:prstGeom prst="rect">
            <a:avLst/>
          </a:prstGeom>
        </p:spPr>
      </p:pic>
      <p:pic>
        <p:nvPicPr>
          <p:cNvPr id="9" name="Picture 8">
            <a:extLst>
              <a:ext uri="{FF2B5EF4-FFF2-40B4-BE49-F238E27FC236}">
                <a16:creationId xmlns:a16="http://schemas.microsoft.com/office/drawing/2014/main" id="{E66AE5D1-7414-1B9A-514B-A32D9D8D519C}"/>
              </a:ext>
            </a:extLst>
          </p:cNvPr>
          <p:cNvPicPr>
            <a:picLocks noChangeAspect="1"/>
          </p:cNvPicPr>
          <p:nvPr/>
        </p:nvPicPr>
        <p:blipFill>
          <a:blip r:embed="rId5"/>
          <a:stretch>
            <a:fillRect/>
          </a:stretch>
        </p:blipFill>
        <p:spPr>
          <a:xfrm>
            <a:off x="10287000" y="6491288"/>
            <a:ext cx="1905000" cy="299681"/>
          </a:xfrm>
          <a:prstGeom prst="rect">
            <a:avLst/>
          </a:prstGeom>
        </p:spPr>
      </p:pic>
    </p:spTree>
    <p:extLst>
      <p:ext uri="{BB962C8B-B14F-4D97-AF65-F5344CB8AC3E}">
        <p14:creationId xmlns:p14="http://schemas.microsoft.com/office/powerpoint/2010/main" val="416268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D7BA1CC-CFD9-2159-75EB-9C760BBC6AA7}"/>
              </a:ext>
            </a:extLst>
          </p:cNvPr>
          <p:cNvSpPr txBox="1"/>
          <p:nvPr/>
        </p:nvSpPr>
        <p:spPr>
          <a:xfrm>
            <a:off x="0" y="182881"/>
            <a:ext cx="12192000" cy="637097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2400" b="1" i="0" u="none" strike="noStrike" cap="none" normalizeH="0" baseline="0" dirty="0">
                <a:ln>
                  <a:noFill/>
                </a:ln>
                <a:solidFill>
                  <a:schemeClr val="tx1"/>
                </a:solidFill>
                <a:effectLst/>
                <a:latin typeface="Arial" panose="020B0604020202020204" pitchFamily="34" charset="0"/>
              </a:rPr>
              <a:t>Test on Random Images:</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Random testing</a:t>
            </a:r>
            <a:r>
              <a:rPr kumimoji="0" lang="en-US" altLang="en-US" sz="2400" b="0" i="0" u="none" strike="noStrike" cap="none" normalizeH="0" baseline="0" dirty="0">
                <a:ln>
                  <a:noFill/>
                </a:ln>
                <a:solidFill>
                  <a:schemeClr val="tx1"/>
                </a:solidFill>
                <a:effectLst/>
                <a:latin typeface="Arial" panose="020B0604020202020204" pitchFamily="34" charset="0"/>
              </a:rPr>
              <a:t> was done on images from all three classes.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The model consistently predicted </a:t>
            </a:r>
            <a:r>
              <a:rPr kumimoji="0" lang="en-US" altLang="en-US" sz="2400" b="1" i="0" u="none" strike="noStrike" cap="none" normalizeH="0" baseline="0" dirty="0">
                <a:ln>
                  <a:noFill/>
                </a:ln>
                <a:solidFill>
                  <a:schemeClr val="tx1"/>
                </a:solidFill>
                <a:effectLst/>
                <a:latin typeface="Arial" panose="020B0604020202020204" pitchFamily="34" charset="0"/>
              </a:rPr>
              <a:t>correct results</a:t>
            </a:r>
            <a:r>
              <a:rPr kumimoji="0" lang="en-US" altLang="en-US" sz="2400" b="0" i="0" u="none" strike="noStrike" cap="none" normalizeH="0" baseline="0" dirty="0">
                <a:ln>
                  <a:noFill/>
                </a:ln>
                <a:solidFill>
                  <a:schemeClr val="tx1"/>
                </a:solidFill>
                <a:effectLst/>
                <a:latin typeface="Arial" panose="020B0604020202020204" pitchFamily="34" charset="0"/>
              </a:rPr>
              <a:t>, demonstrating its ability to generalize well across new images.</a:t>
            </a: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2400" b="1" i="0" u="none" strike="noStrike" cap="none" normalizeH="0" baseline="0" dirty="0">
                <a:ln>
                  <a:noFill/>
                </a:ln>
                <a:solidFill>
                  <a:schemeClr val="tx1"/>
                </a:solidFill>
                <a:effectLst/>
                <a:latin typeface="Arial" panose="020B0604020202020204" pitchFamily="34" charset="0"/>
              </a:rPr>
              <a:t>Reliable and Robust:</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DenseNet121's performance remains </a:t>
            </a:r>
            <a:r>
              <a:rPr kumimoji="0" lang="en-US" altLang="en-US" sz="2400" b="1" i="0" u="none" strike="noStrike" cap="none" normalizeH="0" baseline="0" dirty="0">
                <a:ln>
                  <a:noFill/>
                </a:ln>
                <a:solidFill>
                  <a:schemeClr val="tx1"/>
                </a:solidFill>
                <a:effectLst/>
                <a:latin typeface="Arial" panose="020B0604020202020204" pitchFamily="34" charset="0"/>
              </a:rPr>
              <a:t>consistent across different images</a:t>
            </a:r>
            <a:r>
              <a:rPr kumimoji="0" lang="en-US" altLang="en-US" sz="2400" b="0" i="0" u="none" strike="noStrike" cap="none" normalizeH="0" baseline="0" dirty="0">
                <a:ln>
                  <a:noFill/>
                </a:ln>
                <a:solidFill>
                  <a:schemeClr val="tx1"/>
                </a:solidFill>
                <a:effectLst/>
                <a:latin typeface="Arial" panose="020B0604020202020204" pitchFamily="34" charset="0"/>
              </a:rPr>
              <a:t> with minimal error rates.</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It is a </a:t>
            </a:r>
            <a:r>
              <a:rPr kumimoji="0" lang="en-US" altLang="en-US" sz="2400" b="1" i="0" u="none" strike="noStrike" cap="none" normalizeH="0" baseline="0" dirty="0">
                <a:ln>
                  <a:noFill/>
                </a:ln>
                <a:solidFill>
                  <a:schemeClr val="tx1"/>
                </a:solidFill>
                <a:effectLst/>
                <a:latin typeface="Arial" panose="020B0604020202020204" pitchFamily="34" charset="0"/>
              </a:rPr>
              <a:t>robust solution</a:t>
            </a:r>
            <a:r>
              <a:rPr kumimoji="0" lang="en-US" altLang="en-US" sz="2400" b="0" i="0" u="none" strike="noStrike" cap="none" normalizeH="0" baseline="0" dirty="0">
                <a:ln>
                  <a:noFill/>
                </a:ln>
                <a:solidFill>
                  <a:schemeClr val="tx1"/>
                </a:solidFill>
                <a:effectLst/>
                <a:latin typeface="Arial" panose="020B0604020202020204" pitchFamily="34" charset="0"/>
              </a:rPr>
              <a:t> for liver damage detection, suitable for real-world deployment.</a:t>
            </a:r>
          </a:p>
          <a:p>
            <a:pPr marL="457200" marR="0" lvl="1" indent="0" algn="l" defTabSz="914400" rtl="0" eaLnBrk="0" fontAlgn="base" latinLnBrk="0" hangingPunct="0">
              <a:lnSpc>
                <a:spcPct val="100000"/>
              </a:lnSpc>
              <a:spcBef>
                <a:spcPct val="0"/>
              </a:spcBef>
              <a:spcAft>
                <a:spcPct val="0"/>
              </a:spcAft>
              <a:buClrTx/>
              <a:buSzTx/>
              <a:buFontTx/>
              <a:buChar char="•"/>
              <a:tabLst/>
            </a:pPr>
            <a:endParaRPr lang="en-US" altLang="en-US" sz="2400" dirty="0">
              <a:solidFill>
                <a:schemeClr val="tx1"/>
              </a:solidFill>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7"/>
              <a:tabLst/>
            </a:pPr>
            <a:r>
              <a:rPr kumimoji="0" lang="en-US" altLang="en-US" sz="2400" b="1" i="0" u="none" strike="noStrike" cap="none" normalizeH="0" baseline="0" dirty="0">
                <a:ln>
                  <a:noFill/>
                </a:ln>
                <a:solidFill>
                  <a:schemeClr val="tx1"/>
                </a:solidFill>
                <a:effectLst/>
                <a:latin typeface="Arial" panose="020B0604020202020204" pitchFamily="34" charset="0"/>
              </a:rPr>
              <a:t>Future Considerations:</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0" i="0" u="none" strike="noStrike" cap="none" normalizeH="0" baseline="0" dirty="0">
                <a:ln>
                  <a:noFill/>
                </a:ln>
                <a:solidFill>
                  <a:schemeClr val="tx1"/>
                </a:solidFill>
                <a:effectLst/>
                <a:latin typeface="Arial" panose="020B0604020202020204" pitchFamily="34" charset="0"/>
              </a:rPr>
              <a:t>The model can be </a:t>
            </a:r>
            <a:r>
              <a:rPr kumimoji="0" lang="en-US" altLang="en-US" sz="2400" b="1" i="0" u="none" strike="noStrike" cap="none" normalizeH="0" baseline="0" dirty="0">
                <a:ln>
                  <a:noFill/>
                </a:ln>
                <a:solidFill>
                  <a:schemeClr val="tx1"/>
                </a:solidFill>
                <a:effectLst/>
                <a:latin typeface="Arial" panose="020B0604020202020204" pitchFamily="34" charset="0"/>
              </a:rPr>
              <a:t>further fine-tuned</a:t>
            </a:r>
            <a:r>
              <a:rPr kumimoji="0" lang="en-US" altLang="en-US" sz="2400" b="0" i="0" u="none" strike="noStrike" cap="none" normalizeH="0" baseline="0" dirty="0">
                <a:ln>
                  <a:noFill/>
                </a:ln>
                <a:solidFill>
                  <a:schemeClr val="tx1"/>
                </a:solidFill>
                <a:effectLst/>
                <a:latin typeface="Arial" panose="020B0604020202020204" pitchFamily="34" charset="0"/>
              </a:rPr>
              <a:t> or retrained as more data becomes available.</a:t>
            </a:r>
          </a:p>
          <a:p>
            <a:pPr marL="457200" marR="0" lvl="1" indent="0" algn="l" defTabSz="914400" rtl="0" eaLnBrk="0" fontAlgn="base" latinLnBrk="0" hangingPunct="0">
              <a:lnSpc>
                <a:spcPct val="100000"/>
              </a:lnSpc>
              <a:spcBef>
                <a:spcPct val="0"/>
              </a:spcBef>
              <a:spcAft>
                <a:spcPct val="0"/>
              </a:spcAft>
              <a:buClrTx/>
              <a:buSzTx/>
              <a:buFontTx/>
              <a:buChar char="•"/>
              <a:tabLst/>
            </a:pPr>
            <a:r>
              <a:rPr kumimoji="0" lang="en-US" altLang="en-US" sz="2400" b="1" i="0" u="none" strike="noStrike" cap="none" normalizeH="0" baseline="0" dirty="0">
                <a:ln>
                  <a:noFill/>
                </a:ln>
                <a:solidFill>
                  <a:schemeClr val="tx1"/>
                </a:solidFill>
                <a:effectLst/>
                <a:latin typeface="Arial" panose="020B0604020202020204" pitchFamily="34" charset="0"/>
              </a:rPr>
              <a:t>Integration into healthcare systems</a:t>
            </a:r>
            <a:r>
              <a:rPr kumimoji="0" lang="en-US" altLang="en-US" sz="2400" b="0" i="0" u="none" strike="noStrike" cap="none" normalizeH="0" baseline="0" dirty="0">
                <a:ln>
                  <a:noFill/>
                </a:ln>
                <a:solidFill>
                  <a:schemeClr val="tx1"/>
                </a:solidFill>
                <a:effectLst/>
                <a:latin typeface="Arial" panose="020B0604020202020204" pitchFamily="34" charset="0"/>
              </a:rPr>
              <a:t> could improve the speed and accuracy of liver damage detection.</a:t>
            </a:r>
          </a:p>
        </p:txBody>
      </p:sp>
      <p:pic>
        <p:nvPicPr>
          <p:cNvPr id="2" name="Picture 1">
            <a:extLst>
              <a:ext uri="{FF2B5EF4-FFF2-40B4-BE49-F238E27FC236}">
                <a16:creationId xmlns:a16="http://schemas.microsoft.com/office/drawing/2014/main" id="{E786F372-3F8C-E44C-8A98-EFF9C96251A7}"/>
              </a:ext>
            </a:extLst>
          </p:cNvPr>
          <p:cNvPicPr>
            <a:picLocks noChangeAspect="1"/>
          </p:cNvPicPr>
          <p:nvPr/>
        </p:nvPicPr>
        <p:blipFill>
          <a:blip r:embed="rId2"/>
          <a:stretch>
            <a:fillRect/>
          </a:stretch>
        </p:blipFill>
        <p:spPr>
          <a:xfrm>
            <a:off x="9738360" y="6096000"/>
            <a:ext cx="2453640" cy="762000"/>
          </a:xfrm>
          <a:prstGeom prst="rect">
            <a:avLst/>
          </a:prstGeom>
        </p:spPr>
      </p:pic>
    </p:spTree>
    <p:extLst>
      <p:ext uri="{BB962C8B-B14F-4D97-AF65-F5344CB8AC3E}">
        <p14:creationId xmlns:p14="http://schemas.microsoft.com/office/powerpoint/2010/main" val="358773067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61027B6-6A23-1980-5776-1CB187E0B30B}"/>
              </a:ext>
            </a:extLst>
          </p:cNvPr>
          <p:cNvSpPr txBox="1"/>
          <p:nvPr/>
        </p:nvSpPr>
        <p:spPr>
          <a:xfrm>
            <a:off x="-1" y="1"/>
            <a:ext cx="12251055" cy="5632311"/>
          </a:xfrm>
          <a:prstGeom prst="rect">
            <a:avLst/>
          </a:prstGeom>
          <a:noFill/>
        </p:spPr>
        <p:txBody>
          <a:bodyPr wrap="square">
            <a:spAutoFit/>
          </a:bodyPr>
          <a:lstStyle/>
          <a:p>
            <a:pPr marL="457200" indent="-457200">
              <a:buFont typeface="Wingdings" panose="05000000000000000000" pitchFamily="2" charset="2"/>
              <a:buChar char="q"/>
            </a:pPr>
            <a:r>
              <a:rPr lang="en-US" sz="3200" b="1" dirty="0"/>
              <a:t>CONCLUSION: </a:t>
            </a:r>
            <a:r>
              <a:rPr lang="en-US" sz="3600" b="1" dirty="0"/>
              <a:t>Liver Damage Detection with AI</a:t>
            </a:r>
          </a:p>
          <a:p>
            <a:endParaRPr lang="en-US" sz="3600" b="1" dirty="0"/>
          </a:p>
          <a:p>
            <a:pPr>
              <a:buFont typeface="Arial" panose="020B0604020202020204" pitchFamily="34" charset="0"/>
              <a:buChar char="•"/>
            </a:pPr>
            <a:r>
              <a:rPr lang="en-US" sz="3200" b="1" dirty="0"/>
              <a:t>High Accuracy</a:t>
            </a:r>
            <a:r>
              <a:rPr lang="en-US" sz="3200" dirty="0"/>
              <a:t>: Achieved </a:t>
            </a:r>
            <a:r>
              <a:rPr lang="en-US" sz="3200" b="1" dirty="0"/>
              <a:t>97% accuracy</a:t>
            </a:r>
            <a:r>
              <a:rPr lang="en-US" sz="3200" dirty="0"/>
              <a:t> with DenseNet121, ensuring reliable predictions.</a:t>
            </a:r>
          </a:p>
          <a:p>
            <a:pPr>
              <a:buFont typeface="Arial" panose="020B0604020202020204" pitchFamily="34" charset="0"/>
              <a:buChar char="•"/>
            </a:pPr>
            <a:endParaRPr lang="en-US" sz="3200" dirty="0"/>
          </a:p>
          <a:p>
            <a:pPr>
              <a:buFont typeface="Arial" panose="020B0604020202020204" pitchFamily="34" charset="0"/>
              <a:buChar char="•"/>
            </a:pPr>
            <a:r>
              <a:rPr lang="en-US" sz="3200" b="1" dirty="0"/>
              <a:t>Real-Time Predictions</a:t>
            </a:r>
            <a:r>
              <a:rPr lang="en-US" sz="3200" dirty="0"/>
              <a:t>: Deployed via </a:t>
            </a:r>
            <a:r>
              <a:rPr lang="en-US" sz="3200" b="1" dirty="0" err="1"/>
              <a:t>Streamlit</a:t>
            </a:r>
            <a:r>
              <a:rPr lang="en-US" sz="3200" dirty="0"/>
              <a:t>, offering instant results for uploaded histopathology images.</a:t>
            </a:r>
          </a:p>
          <a:p>
            <a:pPr>
              <a:buFont typeface="Arial" panose="020B0604020202020204" pitchFamily="34" charset="0"/>
              <a:buChar char="•"/>
            </a:pPr>
            <a:endParaRPr lang="en-US" sz="3200" dirty="0"/>
          </a:p>
          <a:p>
            <a:pPr>
              <a:buFont typeface="Arial" panose="020B0604020202020204" pitchFamily="34" charset="0"/>
              <a:buChar char="•"/>
            </a:pPr>
            <a:r>
              <a:rPr lang="en-US" sz="3200" b="1" dirty="0"/>
              <a:t>Robust Performance</a:t>
            </a:r>
            <a:r>
              <a:rPr lang="en-US" sz="3200" dirty="0"/>
              <a:t>: Consistent and accurate predictions across random test images, proving the model's ability to generalize well.</a:t>
            </a:r>
          </a:p>
        </p:txBody>
      </p:sp>
      <p:pic>
        <p:nvPicPr>
          <p:cNvPr id="4" name="Picture 3">
            <a:extLst>
              <a:ext uri="{FF2B5EF4-FFF2-40B4-BE49-F238E27FC236}">
                <a16:creationId xmlns:a16="http://schemas.microsoft.com/office/drawing/2014/main" id="{73533315-B422-D378-7FD5-8E118DCEEDD4}"/>
              </a:ext>
            </a:extLst>
          </p:cNvPr>
          <p:cNvPicPr>
            <a:picLocks noChangeAspect="1"/>
          </p:cNvPicPr>
          <p:nvPr/>
        </p:nvPicPr>
        <p:blipFill>
          <a:blip r:embed="rId2"/>
          <a:stretch>
            <a:fillRect/>
          </a:stretch>
        </p:blipFill>
        <p:spPr>
          <a:xfrm>
            <a:off x="8858251" y="5836920"/>
            <a:ext cx="3148012" cy="1021080"/>
          </a:xfrm>
          <a:prstGeom prst="rect">
            <a:avLst/>
          </a:prstGeom>
        </p:spPr>
      </p:pic>
    </p:spTree>
    <p:extLst>
      <p:ext uri="{BB962C8B-B14F-4D97-AF65-F5344CB8AC3E}">
        <p14:creationId xmlns:p14="http://schemas.microsoft.com/office/powerpoint/2010/main" val="25991426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1818585-4961-1948-081E-68D2A54BA4C8}"/>
              </a:ext>
            </a:extLst>
          </p:cNvPr>
          <p:cNvSpPr txBox="1"/>
          <p:nvPr/>
        </p:nvSpPr>
        <p:spPr>
          <a:xfrm>
            <a:off x="0" y="0"/>
            <a:ext cx="10668000" cy="5509200"/>
          </a:xfrm>
          <a:prstGeom prst="rect">
            <a:avLst/>
          </a:prstGeom>
          <a:noFill/>
        </p:spPr>
        <p:txBody>
          <a:bodyPr wrap="square">
            <a:spAutoFit/>
          </a:bodyPr>
          <a:lstStyle/>
          <a:p>
            <a:pPr>
              <a:buFont typeface="Arial" panose="020B0604020202020204" pitchFamily="34" charset="0"/>
              <a:buChar char="•"/>
            </a:pPr>
            <a:r>
              <a:rPr lang="en-US" sz="3200" b="1" dirty="0"/>
              <a:t>Streamlined Diagnostics</a:t>
            </a:r>
            <a:r>
              <a:rPr lang="en-US" sz="3200" dirty="0"/>
              <a:t>: Automates liver damage detection, reducing manual effort and assisting healthcare professionals in faster decision-making.</a:t>
            </a:r>
          </a:p>
          <a:p>
            <a:pPr>
              <a:buFont typeface="Arial" panose="020B0604020202020204" pitchFamily="34" charset="0"/>
              <a:buChar char="•"/>
            </a:pPr>
            <a:endParaRPr lang="en-US" sz="3200" dirty="0"/>
          </a:p>
          <a:p>
            <a:pPr>
              <a:buFont typeface="Arial" panose="020B0604020202020204" pitchFamily="34" charset="0"/>
              <a:buChar char="•"/>
            </a:pPr>
            <a:r>
              <a:rPr lang="en-US" sz="3200" b="1" dirty="0"/>
              <a:t>Real-World Impact</a:t>
            </a:r>
            <a:r>
              <a:rPr lang="en-US" sz="3200" dirty="0"/>
              <a:t>: Can be integrated into clinical settings to improve diagnostic accuracy, reduce costs, and enhance early detection.</a:t>
            </a:r>
          </a:p>
          <a:p>
            <a:pPr>
              <a:buFont typeface="Arial" panose="020B0604020202020204" pitchFamily="34" charset="0"/>
              <a:buChar char="•"/>
            </a:pPr>
            <a:endParaRPr lang="en-US" sz="3200" dirty="0"/>
          </a:p>
          <a:p>
            <a:pPr>
              <a:buFont typeface="Arial" panose="020B0604020202020204" pitchFamily="34" charset="0"/>
              <a:buChar char="•"/>
            </a:pPr>
            <a:r>
              <a:rPr lang="en-US" sz="3200" b="1" dirty="0"/>
              <a:t>Future Potential</a:t>
            </a:r>
            <a:r>
              <a:rPr lang="en-US" sz="3200" dirty="0"/>
              <a:t>: Model can be further fine-tuned and updated with more data, continuously improving its accuracy and scope.</a:t>
            </a:r>
          </a:p>
        </p:txBody>
      </p:sp>
      <p:pic>
        <p:nvPicPr>
          <p:cNvPr id="2" name="Picture 1">
            <a:extLst>
              <a:ext uri="{FF2B5EF4-FFF2-40B4-BE49-F238E27FC236}">
                <a16:creationId xmlns:a16="http://schemas.microsoft.com/office/drawing/2014/main" id="{4822E5BE-DCCD-01D5-1442-0E64B169BC70}"/>
              </a:ext>
            </a:extLst>
          </p:cNvPr>
          <p:cNvPicPr>
            <a:picLocks noChangeAspect="1"/>
          </p:cNvPicPr>
          <p:nvPr/>
        </p:nvPicPr>
        <p:blipFill>
          <a:blip r:embed="rId2"/>
          <a:stretch>
            <a:fillRect/>
          </a:stretch>
        </p:blipFill>
        <p:spPr>
          <a:xfrm>
            <a:off x="9658350" y="5794296"/>
            <a:ext cx="2533650" cy="1063704"/>
          </a:xfrm>
          <a:prstGeom prst="rect">
            <a:avLst/>
          </a:prstGeom>
        </p:spPr>
      </p:pic>
    </p:spTree>
    <p:extLst>
      <p:ext uri="{BB962C8B-B14F-4D97-AF65-F5344CB8AC3E}">
        <p14:creationId xmlns:p14="http://schemas.microsoft.com/office/powerpoint/2010/main" val="421081687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F122A86-AFF6-BE19-C34B-DBF50149540C}"/>
              </a:ext>
            </a:extLst>
          </p:cNvPr>
          <p:cNvSpPr txBox="1"/>
          <p:nvPr/>
        </p:nvSpPr>
        <p:spPr>
          <a:xfrm>
            <a:off x="788193" y="1472327"/>
            <a:ext cx="10615613" cy="3693319"/>
          </a:xfrm>
          <a:prstGeom prst="rect">
            <a:avLst/>
          </a:prstGeom>
          <a:noFill/>
        </p:spPr>
        <p:txBody>
          <a:bodyPr wrap="square">
            <a:spAutoFit/>
          </a:bodyPr>
          <a:lstStyle/>
          <a:p>
            <a:pPr rtl="0"/>
            <a:r>
              <a:rPr lang="en-IN" sz="9600" b="0" i="0" u="none" strike="noStrike" dirty="0">
                <a:solidFill>
                  <a:srgbClr val="008EC2"/>
                </a:solidFill>
                <a:effectLst/>
                <a:latin typeface="Arial" panose="020B0604020202020204" pitchFamily="34" charset="0"/>
              </a:rPr>
              <a:t>PROJECT</a:t>
            </a:r>
            <a:endParaRPr lang="en-IN" b="0" dirty="0">
              <a:effectLst/>
            </a:endParaRPr>
          </a:p>
          <a:p>
            <a:pPr rtl="0"/>
            <a:br>
              <a:rPr lang="en-IN" b="0" dirty="0">
                <a:effectLst/>
              </a:rPr>
            </a:br>
            <a:r>
              <a:rPr lang="en-IN" sz="9600" b="0" i="0" u="none" strike="noStrike" dirty="0">
                <a:solidFill>
                  <a:srgbClr val="FEA002"/>
                </a:solidFill>
                <a:effectLst/>
                <a:latin typeface="Arial" panose="020B0604020202020204" pitchFamily="34" charset="0"/>
              </a:rPr>
              <a:t>CHALLENGES</a:t>
            </a:r>
            <a:endParaRPr lang="en-IN" b="0" dirty="0">
              <a:effectLst/>
            </a:endParaRPr>
          </a:p>
          <a:p>
            <a:br>
              <a:rPr lang="en-IN" dirty="0"/>
            </a:br>
            <a:endParaRPr lang="en-IN" dirty="0"/>
          </a:p>
        </p:txBody>
      </p:sp>
      <p:pic>
        <p:nvPicPr>
          <p:cNvPr id="3" name="Picture 2">
            <a:extLst>
              <a:ext uri="{FF2B5EF4-FFF2-40B4-BE49-F238E27FC236}">
                <a16:creationId xmlns:a16="http://schemas.microsoft.com/office/drawing/2014/main" id="{0BE7753E-F5DD-65B2-023E-186B0F6B00FE}"/>
              </a:ext>
            </a:extLst>
          </p:cNvPr>
          <p:cNvPicPr>
            <a:picLocks noChangeAspect="1"/>
          </p:cNvPicPr>
          <p:nvPr/>
        </p:nvPicPr>
        <p:blipFill>
          <a:blip r:embed="rId2"/>
          <a:stretch>
            <a:fillRect/>
          </a:stretch>
        </p:blipFill>
        <p:spPr>
          <a:xfrm>
            <a:off x="9658350" y="5794296"/>
            <a:ext cx="2533650" cy="1063704"/>
          </a:xfrm>
          <a:prstGeom prst="rect">
            <a:avLst/>
          </a:prstGeom>
        </p:spPr>
      </p:pic>
    </p:spTree>
    <p:extLst>
      <p:ext uri="{BB962C8B-B14F-4D97-AF65-F5344CB8AC3E}">
        <p14:creationId xmlns:p14="http://schemas.microsoft.com/office/powerpoint/2010/main" val="391331531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A0279-F826-E4A7-A2FC-7035458A9849}"/>
              </a:ext>
            </a:extLst>
          </p:cNvPr>
          <p:cNvSpPr>
            <a:spLocks noGrp="1"/>
          </p:cNvSpPr>
          <p:nvPr>
            <p:ph type="title"/>
          </p:nvPr>
        </p:nvSpPr>
        <p:spPr>
          <a:xfrm>
            <a:off x="0" y="1"/>
            <a:ext cx="12192000" cy="6858000"/>
          </a:xfrm>
        </p:spPr>
        <p:txBody>
          <a:bodyPr>
            <a:normAutofit/>
          </a:bodyPr>
          <a:lstStyle/>
          <a:p>
            <a:pPr>
              <a:buNone/>
            </a:pPr>
            <a:r>
              <a:rPr lang="en-US" sz="3200" b="1" dirty="0"/>
              <a:t>Project Challenges: Liver Damage Detection</a:t>
            </a:r>
            <a:br>
              <a:rPr lang="en-US" sz="3200" b="1" dirty="0"/>
            </a:br>
            <a:r>
              <a:rPr lang="en-US" sz="3200" b="1" dirty="0"/>
              <a:t>(1) Limited Image Availability</a:t>
            </a:r>
            <a:r>
              <a:rPr lang="en-US" sz="3200" dirty="0"/>
              <a:t>:</a:t>
            </a:r>
            <a:br>
              <a:rPr lang="en-US" dirty="0"/>
            </a:br>
            <a:r>
              <a:rPr lang="en-US" sz="3100" dirty="0"/>
              <a:t>Difficulty in obtaining a sufficient number of histopathology images from the provided sources.</a:t>
            </a:r>
            <a:br>
              <a:rPr lang="en-US" sz="3100" dirty="0"/>
            </a:br>
            <a:r>
              <a:rPr lang="en-US" sz="3100" b="1" dirty="0"/>
              <a:t>Solution</a:t>
            </a:r>
            <a:r>
              <a:rPr lang="en-US" sz="3100" dirty="0"/>
              <a:t>: Manually downloaded images to supplement the dataset, but this was time-consuming and limited by availability.</a:t>
            </a:r>
            <a:br>
              <a:rPr lang="en-US" sz="3100" dirty="0"/>
            </a:br>
            <a:br>
              <a:rPr lang="en-US" dirty="0"/>
            </a:br>
            <a:r>
              <a:rPr lang="en-US" sz="3200" dirty="0"/>
              <a:t>(2) </a:t>
            </a:r>
            <a:r>
              <a:rPr lang="en-US" sz="3200" b="1" dirty="0"/>
              <a:t>Data Imbalance</a:t>
            </a:r>
            <a:r>
              <a:rPr lang="en-US" sz="3200" dirty="0"/>
              <a:t>:</a:t>
            </a:r>
            <a:br>
              <a:rPr lang="en-US" dirty="0"/>
            </a:br>
            <a:r>
              <a:rPr lang="en-US" sz="3100" dirty="0"/>
              <a:t>The dataset had an imbalance in the number of images for each liver class (HCC, CC, NORMAL LIVER), which could impact model performance.</a:t>
            </a:r>
            <a:br>
              <a:rPr lang="en-US" dirty="0"/>
            </a:br>
            <a:r>
              <a:rPr lang="en-US" sz="3100" b="1" dirty="0"/>
              <a:t>Solution</a:t>
            </a:r>
            <a:r>
              <a:rPr lang="en-US" sz="3100" dirty="0"/>
              <a:t>: Applied </a:t>
            </a:r>
            <a:r>
              <a:rPr lang="en-US" sz="3100" b="1" dirty="0"/>
              <a:t>data augmentation</a:t>
            </a:r>
            <a:r>
              <a:rPr lang="en-US" sz="3100" dirty="0"/>
              <a:t> techniques to artificially expand the dataset and balance the classes.</a:t>
            </a:r>
            <a:br>
              <a:rPr lang="en-US" dirty="0"/>
            </a:br>
            <a:endParaRPr lang="en-US" dirty="0"/>
          </a:p>
        </p:txBody>
      </p:sp>
      <p:pic>
        <p:nvPicPr>
          <p:cNvPr id="4" name="Picture 3">
            <a:extLst>
              <a:ext uri="{FF2B5EF4-FFF2-40B4-BE49-F238E27FC236}">
                <a16:creationId xmlns:a16="http://schemas.microsoft.com/office/drawing/2014/main" id="{C19F1A3C-51CD-F199-5383-0EAAF6A3B3C5}"/>
              </a:ext>
            </a:extLst>
          </p:cNvPr>
          <p:cNvPicPr>
            <a:picLocks noChangeAspect="1"/>
          </p:cNvPicPr>
          <p:nvPr/>
        </p:nvPicPr>
        <p:blipFill>
          <a:blip r:embed="rId2"/>
          <a:stretch>
            <a:fillRect/>
          </a:stretch>
        </p:blipFill>
        <p:spPr>
          <a:xfrm>
            <a:off x="9829800" y="5767385"/>
            <a:ext cx="2362200" cy="1090614"/>
          </a:xfrm>
          <a:prstGeom prst="rect">
            <a:avLst/>
          </a:prstGeom>
        </p:spPr>
      </p:pic>
    </p:spTree>
    <p:extLst>
      <p:ext uri="{BB962C8B-B14F-4D97-AF65-F5344CB8AC3E}">
        <p14:creationId xmlns:p14="http://schemas.microsoft.com/office/powerpoint/2010/main" val="18557423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E3F03-AA06-FD36-62F0-6A15DB5804B0}"/>
              </a:ext>
            </a:extLst>
          </p:cNvPr>
          <p:cNvSpPr>
            <a:spLocks noGrp="1"/>
          </p:cNvSpPr>
          <p:nvPr>
            <p:ph type="title"/>
          </p:nvPr>
        </p:nvSpPr>
        <p:spPr>
          <a:xfrm>
            <a:off x="0" y="1"/>
            <a:ext cx="12191999" cy="3185159"/>
          </a:xfrm>
        </p:spPr>
        <p:txBody>
          <a:bodyPr>
            <a:normAutofit/>
          </a:bodyPr>
          <a:lstStyle/>
          <a:p>
            <a:r>
              <a:rPr lang="en-US" sz="3600" b="1" dirty="0"/>
              <a:t>(3) Image Quality Variations</a:t>
            </a:r>
            <a:r>
              <a:rPr lang="en-US" sz="3600" dirty="0"/>
              <a:t>:</a:t>
            </a:r>
            <a:br>
              <a:rPr lang="en-US" sz="3600" dirty="0"/>
            </a:br>
            <a:r>
              <a:rPr lang="en-US" sz="3100" dirty="0"/>
              <a:t>The quality and resolution of images varied, potentially affecting the model's ability to learn consistent features.</a:t>
            </a:r>
            <a:br>
              <a:rPr lang="en-US" sz="3100" dirty="0"/>
            </a:br>
            <a:br>
              <a:rPr lang="en-US" sz="3100" dirty="0"/>
            </a:br>
            <a:r>
              <a:rPr lang="en-US" sz="3100" b="1" dirty="0"/>
              <a:t>Solution</a:t>
            </a:r>
            <a:r>
              <a:rPr lang="en-US" sz="3100" dirty="0"/>
              <a:t>: Preprocessing steps like resizing, normalization, and enhancement were used to standardize the images.</a:t>
            </a:r>
            <a:endParaRPr lang="en-IN" sz="3100" dirty="0"/>
          </a:p>
        </p:txBody>
      </p:sp>
      <p:pic>
        <p:nvPicPr>
          <p:cNvPr id="4" name="Picture 3">
            <a:extLst>
              <a:ext uri="{FF2B5EF4-FFF2-40B4-BE49-F238E27FC236}">
                <a16:creationId xmlns:a16="http://schemas.microsoft.com/office/drawing/2014/main" id="{D0106E0E-3B1A-75C6-FEE1-9B4CD5A66FDF}"/>
              </a:ext>
            </a:extLst>
          </p:cNvPr>
          <p:cNvPicPr>
            <a:picLocks noChangeAspect="1"/>
          </p:cNvPicPr>
          <p:nvPr/>
        </p:nvPicPr>
        <p:blipFill>
          <a:blip r:embed="rId2"/>
          <a:stretch>
            <a:fillRect/>
          </a:stretch>
        </p:blipFill>
        <p:spPr>
          <a:xfrm>
            <a:off x="9144000" y="5629274"/>
            <a:ext cx="2905125" cy="1028699"/>
          </a:xfrm>
          <a:prstGeom prst="rect">
            <a:avLst/>
          </a:prstGeom>
        </p:spPr>
      </p:pic>
      <p:sp>
        <p:nvSpPr>
          <p:cNvPr id="5" name="TextBox 4">
            <a:extLst>
              <a:ext uri="{FF2B5EF4-FFF2-40B4-BE49-F238E27FC236}">
                <a16:creationId xmlns:a16="http://schemas.microsoft.com/office/drawing/2014/main" id="{14EB5F6D-2E88-BA40-1DF9-C35922D05183}"/>
              </a:ext>
            </a:extLst>
          </p:cNvPr>
          <p:cNvSpPr txBox="1"/>
          <p:nvPr/>
        </p:nvSpPr>
        <p:spPr>
          <a:xfrm>
            <a:off x="0" y="3535680"/>
            <a:ext cx="12192000" cy="2739211"/>
          </a:xfrm>
          <a:prstGeom prst="rect">
            <a:avLst/>
          </a:prstGeom>
          <a:noFill/>
        </p:spPr>
        <p:txBody>
          <a:bodyPr wrap="square">
            <a:spAutoFit/>
          </a:bodyPr>
          <a:lstStyle/>
          <a:p>
            <a:pPr>
              <a:buNone/>
            </a:pPr>
            <a:r>
              <a:rPr lang="en-US" sz="3200" b="1" dirty="0"/>
              <a:t>(4) Computational Challenges</a:t>
            </a:r>
            <a:r>
              <a:rPr lang="en-US" sz="3200" dirty="0"/>
              <a:t>:</a:t>
            </a:r>
          </a:p>
          <a:p>
            <a:pPr>
              <a:buFont typeface="Arial" panose="020B0604020202020204" pitchFamily="34" charset="0"/>
              <a:buChar char="•"/>
            </a:pPr>
            <a:r>
              <a:rPr lang="en-US" sz="2800" dirty="0"/>
              <a:t>Training deep learning models like </a:t>
            </a:r>
            <a:r>
              <a:rPr lang="en-US" sz="2800" b="1" dirty="0"/>
              <a:t>DenseNet121</a:t>
            </a:r>
            <a:r>
              <a:rPr lang="en-US" sz="2800" dirty="0"/>
              <a:t> required significant computational resources and time.</a:t>
            </a:r>
          </a:p>
          <a:p>
            <a:pPr>
              <a:buFont typeface="Arial" panose="020B0604020202020204" pitchFamily="34" charset="0"/>
              <a:buChar char="•"/>
            </a:pPr>
            <a:endParaRPr lang="en-US" sz="2800" dirty="0"/>
          </a:p>
          <a:p>
            <a:pPr>
              <a:buFont typeface="Arial" panose="020B0604020202020204" pitchFamily="34" charset="0"/>
              <a:buChar char="•"/>
            </a:pPr>
            <a:r>
              <a:rPr lang="en-US" sz="2800" b="1" dirty="0"/>
              <a:t>Solution</a:t>
            </a:r>
            <a:r>
              <a:rPr lang="en-US" sz="2800" dirty="0"/>
              <a:t>: Utilized GPU acceleration and optimized batch sizes to speed up training.</a:t>
            </a:r>
          </a:p>
        </p:txBody>
      </p:sp>
    </p:spTree>
    <p:extLst>
      <p:ext uri="{BB962C8B-B14F-4D97-AF65-F5344CB8AC3E}">
        <p14:creationId xmlns:p14="http://schemas.microsoft.com/office/powerpoint/2010/main" val="359563298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E86C83-B2F0-0479-0502-42CC684742AD}"/>
              </a:ext>
            </a:extLst>
          </p:cNvPr>
          <p:cNvSpPr>
            <a:spLocks noGrp="1"/>
          </p:cNvSpPr>
          <p:nvPr>
            <p:ph type="title"/>
          </p:nvPr>
        </p:nvSpPr>
        <p:spPr>
          <a:xfrm>
            <a:off x="0" y="1"/>
            <a:ext cx="12192000" cy="3657599"/>
          </a:xfrm>
        </p:spPr>
        <p:txBody>
          <a:bodyPr>
            <a:normAutofit/>
          </a:bodyPr>
          <a:lstStyle/>
          <a:p>
            <a:r>
              <a:rPr lang="en-US" sz="3200" b="1" dirty="0"/>
              <a:t>(5) Fine-Tuning</a:t>
            </a:r>
            <a:r>
              <a:rPr lang="en-US" sz="3200" dirty="0"/>
              <a:t>:</a:t>
            </a:r>
            <a:br>
              <a:rPr lang="en-US" dirty="0"/>
            </a:br>
            <a:r>
              <a:rPr lang="en-US" sz="2800" dirty="0"/>
              <a:t>Fine-tuning the model for optimal performance, particularly achieving </a:t>
            </a:r>
            <a:r>
              <a:rPr lang="en-US" sz="2800" b="1" dirty="0"/>
              <a:t>high accuracy</a:t>
            </a:r>
            <a:r>
              <a:rPr lang="en-US" sz="2800" dirty="0"/>
              <a:t> and preventing overfitting, required a lot of experimentation with hyperparameters.</a:t>
            </a:r>
            <a:br>
              <a:rPr lang="en-US" sz="2800" dirty="0"/>
            </a:br>
            <a:br>
              <a:rPr lang="en-US" dirty="0"/>
            </a:br>
            <a:r>
              <a:rPr lang="en-US" sz="2800" b="1" dirty="0"/>
              <a:t>Solution</a:t>
            </a:r>
            <a:r>
              <a:rPr lang="en-US" sz="2800" dirty="0"/>
              <a:t>: Carefully monitored training progress, applied techniques like early stopping, and adjusted learning rates.</a:t>
            </a:r>
            <a:br>
              <a:rPr lang="en-US" dirty="0"/>
            </a:br>
            <a:endParaRPr lang="en-IN" dirty="0"/>
          </a:p>
        </p:txBody>
      </p:sp>
      <p:pic>
        <p:nvPicPr>
          <p:cNvPr id="4" name="Picture 3">
            <a:extLst>
              <a:ext uri="{FF2B5EF4-FFF2-40B4-BE49-F238E27FC236}">
                <a16:creationId xmlns:a16="http://schemas.microsoft.com/office/drawing/2014/main" id="{4876799F-77FC-03B1-076D-8992BDD2C8C2}"/>
              </a:ext>
            </a:extLst>
          </p:cNvPr>
          <p:cNvPicPr>
            <a:picLocks noChangeAspect="1"/>
          </p:cNvPicPr>
          <p:nvPr/>
        </p:nvPicPr>
        <p:blipFill>
          <a:blip r:embed="rId2"/>
          <a:stretch>
            <a:fillRect/>
          </a:stretch>
        </p:blipFill>
        <p:spPr>
          <a:xfrm>
            <a:off x="9429750" y="5886450"/>
            <a:ext cx="2762250" cy="971550"/>
          </a:xfrm>
          <a:prstGeom prst="rect">
            <a:avLst/>
          </a:prstGeom>
        </p:spPr>
      </p:pic>
    </p:spTree>
    <p:extLst>
      <p:ext uri="{BB962C8B-B14F-4D97-AF65-F5344CB8AC3E}">
        <p14:creationId xmlns:p14="http://schemas.microsoft.com/office/powerpoint/2010/main" val="195957479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D9AF71-AEE5-DE1A-F2A3-D729BB57242C}"/>
              </a:ext>
            </a:extLst>
          </p:cNvPr>
          <p:cNvSpPr>
            <a:spLocks noGrp="1"/>
          </p:cNvSpPr>
          <p:nvPr>
            <p:ph type="title"/>
          </p:nvPr>
        </p:nvSpPr>
        <p:spPr>
          <a:xfrm>
            <a:off x="0" y="0"/>
            <a:ext cx="11783505" cy="6777871"/>
          </a:xfrm>
        </p:spPr>
        <p:txBody>
          <a:bodyPr>
            <a:normAutofit/>
          </a:bodyPr>
          <a:lstStyle/>
          <a:p>
            <a:r>
              <a:rPr lang="en-IN" sz="9600" b="1" dirty="0">
                <a:solidFill>
                  <a:schemeClr val="bg2"/>
                </a:solidFill>
              </a:rPr>
              <a:t>MONITORING &amp; </a:t>
            </a:r>
            <a:r>
              <a:rPr lang="en-IN" sz="9600" b="1" dirty="0">
                <a:solidFill>
                  <a:schemeClr val="accent4">
                    <a:lumMod val="60000"/>
                    <a:lumOff val="40000"/>
                  </a:schemeClr>
                </a:solidFill>
              </a:rPr>
              <a:t>MAINTENANCE</a:t>
            </a:r>
            <a:endParaRPr lang="en-IN" sz="9600" dirty="0">
              <a:solidFill>
                <a:schemeClr val="accent4">
                  <a:lumMod val="60000"/>
                  <a:lumOff val="40000"/>
                </a:schemeClr>
              </a:solidFill>
            </a:endParaRPr>
          </a:p>
        </p:txBody>
      </p:sp>
      <p:pic>
        <p:nvPicPr>
          <p:cNvPr id="4" name="Picture 3">
            <a:extLst>
              <a:ext uri="{FF2B5EF4-FFF2-40B4-BE49-F238E27FC236}">
                <a16:creationId xmlns:a16="http://schemas.microsoft.com/office/drawing/2014/main" id="{1EE9704B-88A6-42BE-DEAA-6DF19CED0F8F}"/>
              </a:ext>
            </a:extLst>
          </p:cNvPr>
          <p:cNvPicPr>
            <a:picLocks noChangeAspect="1"/>
          </p:cNvPicPr>
          <p:nvPr/>
        </p:nvPicPr>
        <p:blipFill>
          <a:blip r:embed="rId2"/>
          <a:stretch>
            <a:fillRect/>
          </a:stretch>
        </p:blipFill>
        <p:spPr>
          <a:xfrm>
            <a:off x="10211585" y="6049964"/>
            <a:ext cx="1905000" cy="734258"/>
          </a:xfrm>
          <a:prstGeom prst="rect">
            <a:avLst/>
          </a:prstGeom>
        </p:spPr>
      </p:pic>
    </p:spTree>
    <p:extLst>
      <p:ext uri="{BB962C8B-B14F-4D97-AF65-F5344CB8AC3E}">
        <p14:creationId xmlns:p14="http://schemas.microsoft.com/office/powerpoint/2010/main" val="41876073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C10A7-2BA6-9C81-4DFE-40566B033551}"/>
              </a:ext>
            </a:extLst>
          </p:cNvPr>
          <p:cNvSpPr>
            <a:spLocks noGrp="1"/>
          </p:cNvSpPr>
          <p:nvPr>
            <p:ph type="title"/>
          </p:nvPr>
        </p:nvSpPr>
        <p:spPr>
          <a:xfrm>
            <a:off x="-30480" y="-2514"/>
            <a:ext cx="12222480" cy="6860514"/>
          </a:xfrm>
        </p:spPr>
        <p:txBody>
          <a:bodyPr>
            <a:normAutofit/>
          </a:bodyPr>
          <a:lstStyle/>
          <a:p>
            <a:r>
              <a:rPr lang="en-IN" sz="4000" b="1" dirty="0"/>
              <a:t>1. Model Performance Monitoring</a:t>
            </a:r>
            <a:br>
              <a:rPr lang="en-IN" b="1" dirty="0"/>
            </a:br>
            <a:r>
              <a:rPr lang="en-IN" sz="3200" dirty="0"/>
              <a:t>Regularly track accuracy, precision, recall, and F1-score.</a:t>
            </a:r>
            <a:br>
              <a:rPr lang="en-IN" sz="3200" dirty="0"/>
            </a:br>
            <a:r>
              <a:rPr lang="en-IN" sz="3200" dirty="0"/>
              <a:t>Watch for data or model drift (changes in input data or prediction quality).</a:t>
            </a:r>
            <a:br>
              <a:rPr lang="en-IN" sz="3100" dirty="0"/>
            </a:br>
            <a:br>
              <a:rPr lang="en-IN" dirty="0"/>
            </a:br>
            <a:r>
              <a:rPr lang="en-IN" sz="4000" b="1" dirty="0"/>
              <a:t>2. System Health Monitoring</a:t>
            </a:r>
            <a:br>
              <a:rPr lang="en-IN" b="1" dirty="0"/>
            </a:br>
            <a:r>
              <a:rPr lang="en-IN" sz="3200" dirty="0"/>
              <a:t>Monitor server uptime, latency (response speed), and resource usage (CPU, GPU).</a:t>
            </a:r>
            <a:br>
              <a:rPr lang="en-IN" sz="3100" dirty="0"/>
            </a:br>
            <a:br>
              <a:rPr lang="en-IN" dirty="0"/>
            </a:br>
            <a:r>
              <a:rPr lang="en-IN" sz="4000" b="1" dirty="0"/>
              <a:t>3. Scheduled Maintenance</a:t>
            </a:r>
            <a:br>
              <a:rPr lang="en-IN" b="1" dirty="0"/>
            </a:br>
            <a:r>
              <a:rPr lang="en-IN" sz="3200" dirty="0"/>
              <a:t>Retrain the model every 3–6 months with fresh </a:t>
            </a:r>
            <a:r>
              <a:rPr lang="en-IN" sz="3200" dirty="0" err="1"/>
              <a:t>labeled</a:t>
            </a:r>
            <a:r>
              <a:rPr lang="en-IN" sz="3200" dirty="0"/>
              <a:t> data.</a:t>
            </a:r>
            <a:br>
              <a:rPr lang="en-IN" sz="3200" dirty="0"/>
            </a:br>
            <a:r>
              <a:rPr lang="en-IN" sz="3200" dirty="0"/>
              <a:t>Backup datasets, models, and code weekly.</a:t>
            </a:r>
            <a:br>
              <a:rPr lang="en-IN" dirty="0"/>
            </a:br>
            <a:endParaRPr lang="en-IN" dirty="0"/>
          </a:p>
        </p:txBody>
      </p:sp>
      <p:pic>
        <p:nvPicPr>
          <p:cNvPr id="4" name="Picture 3">
            <a:extLst>
              <a:ext uri="{FF2B5EF4-FFF2-40B4-BE49-F238E27FC236}">
                <a16:creationId xmlns:a16="http://schemas.microsoft.com/office/drawing/2014/main" id="{AFA73FF1-2674-61C8-0A01-C673BC70B20B}"/>
              </a:ext>
            </a:extLst>
          </p:cNvPr>
          <p:cNvPicPr>
            <a:picLocks noChangeAspect="1"/>
          </p:cNvPicPr>
          <p:nvPr/>
        </p:nvPicPr>
        <p:blipFill>
          <a:blip r:embed="rId2"/>
          <a:stretch>
            <a:fillRect/>
          </a:stretch>
        </p:blipFill>
        <p:spPr>
          <a:xfrm>
            <a:off x="10287000" y="5910606"/>
            <a:ext cx="1905000" cy="947394"/>
          </a:xfrm>
          <a:prstGeom prst="rect">
            <a:avLst/>
          </a:prstGeom>
        </p:spPr>
      </p:pic>
    </p:spTree>
    <p:extLst>
      <p:ext uri="{BB962C8B-B14F-4D97-AF65-F5344CB8AC3E}">
        <p14:creationId xmlns:p14="http://schemas.microsoft.com/office/powerpoint/2010/main" val="33084006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CD30C98-73F7-664D-86D9-2F9387876DB9}"/>
              </a:ext>
            </a:extLst>
          </p:cNvPr>
          <p:cNvSpPr txBox="1"/>
          <p:nvPr/>
        </p:nvSpPr>
        <p:spPr>
          <a:xfrm>
            <a:off x="0" y="671512"/>
            <a:ext cx="12192000" cy="4616648"/>
          </a:xfrm>
          <a:prstGeom prst="rect">
            <a:avLst/>
          </a:prstGeom>
          <a:noFill/>
        </p:spPr>
        <p:txBody>
          <a:bodyPr wrap="square">
            <a:spAutoFit/>
          </a:bodyPr>
          <a:lstStyle/>
          <a:p>
            <a:pPr marL="571500" indent="-571500" rtl="0">
              <a:buFont typeface="Wingdings" panose="05000000000000000000" pitchFamily="2" charset="2"/>
              <a:buChar char="q"/>
            </a:pPr>
            <a:r>
              <a:rPr lang="en-US" sz="4400" b="1" i="0" u="none" strike="noStrike" dirty="0">
                <a:solidFill>
                  <a:schemeClr val="bg2"/>
                </a:solidFill>
                <a:effectLst/>
                <a:latin typeface="Arial" panose="020B0604020202020204" pitchFamily="34" charset="0"/>
              </a:rPr>
              <a:t>BUSINESS OBJECTIVE:</a:t>
            </a:r>
            <a:endParaRPr lang="en-US" sz="4400" b="1" dirty="0">
              <a:solidFill>
                <a:schemeClr val="bg2"/>
              </a:solidFill>
              <a:effectLst/>
            </a:endParaRPr>
          </a:p>
          <a:p>
            <a:br>
              <a:rPr lang="en-US" b="0" dirty="0">
                <a:solidFill>
                  <a:schemeClr val="bg2"/>
                </a:solidFill>
                <a:effectLst/>
              </a:rPr>
            </a:br>
            <a:r>
              <a:rPr lang="en-US" b="0" dirty="0">
                <a:solidFill>
                  <a:schemeClr val="bg2"/>
                </a:solidFill>
                <a:effectLst/>
              </a:rPr>
              <a:t>            </a:t>
            </a:r>
            <a:r>
              <a:rPr lang="en-IN" sz="3600" dirty="0">
                <a:effectLst/>
                <a:latin typeface="Calibri" panose="020F0502020204030204" pitchFamily="34" charset="0"/>
                <a:ea typeface="Calibri" panose="020F0502020204030204" pitchFamily="34" charset="0"/>
                <a:cs typeface="Mangal" panose="02040503050203030202" pitchFamily="18" charset="0"/>
              </a:rPr>
              <a:t>Maximize early detection accuracy.</a:t>
            </a:r>
          </a:p>
          <a:p>
            <a:pPr rtl="0"/>
            <a:br>
              <a:rPr lang="en-US" b="0" dirty="0">
                <a:solidFill>
                  <a:schemeClr val="bg2"/>
                </a:solidFill>
                <a:effectLst/>
              </a:rPr>
            </a:br>
            <a:r>
              <a:rPr lang="en-US" sz="3200" b="0" i="0" u="none" strike="noStrike" dirty="0">
                <a:solidFill>
                  <a:schemeClr val="bg2"/>
                </a:solidFill>
                <a:effectLst/>
                <a:latin typeface="Arial" panose="020B0604020202020204" pitchFamily="34" charset="0"/>
              </a:rPr>
              <a:t> </a:t>
            </a:r>
          </a:p>
          <a:p>
            <a:pPr rtl="0"/>
            <a:endParaRPr lang="en-US" sz="3200" dirty="0">
              <a:solidFill>
                <a:schemeClr val="bg2"/>
              </a:solidFill>
              <a:latin typeface="Arial" panose="020B0604020202020204" pitchFamily="34" charset="0"/>
            </a:endParaRPr>
          </a:p>
          <a:p>
            <a:pPr marL="571500" indent="-571500" rtl="0">
              <a:buFont typeface="Wingdings" panose="05000000000000000000" pitchFamily="2" charset="2"/>
              <a:buChar char="q"/>
            </a:pPr>
            <a:r>
              <a:rPr lang="en-US" sz="4400" b="1" i="0" u="none" strike="noStrike" dirty="0">
                <a:solidFill>
                  <a:schemeClr val="bg2"/>
                </a:solidFill>
                <a:effectLst/>
                <a:latin typeface="Arial" panose="020B0604020202020204" pitchFamily="34" charset="0"/>
              </a:rPr>
              <a:t>BUSINESS CONSTRAINT:</a:t>
            </a:r>
            <a:endParaRPr lang="en-US" sz="4400" b="1" dirty="0">
              <a:solidFill>
                <a:schemeClr val="bg2"/>
              </a:solidFill>
              <a:effectLst/>
            </a:endParaRPr>
          </a:p>
          <a:p>
            <a:pPr rtl="0"/>
            <a:br>
              <a:rPr lang="en-US" sz="2800" b="0" dirty="0">
                <a:solidFill>
                  <a:schemeClr val="bg2"/>
                </a:solidFill>
                <a:effectLst/>
              </a:rPr>
            </a:br>
            <a:r>
              <a:rPr lang="en-US" sz="2800" b="0" dirty="0">
                <a:solidFill>
                  <a:schemeClr val="bg2"/>
                </a:solidFill>
                <a:effectLst/>
              </a:rPr>
              <a:t>      </a:t>
            </a:r>
            <a:r>
              <a:rPr lang="en-IN" sz="3600" dirty="0">
                <a:effectLst/>
                <a:latin typeface="Calibri" panose="020F0502020204030204" pitchFamily="34" charset="0"/>
                <a:ea typeface="Calibri" panose="020F0502020204030204" pitchFamily="34" charset="0"/>
                <a:cs typeface="Mangal" panose="02040503050203030202" pitchFamily="18" charset="0"/>
              </a:rPr>
              <a:t>Minimize false positive/negative rates</a:t>
            </a:r>
            <a:r>
              <a:rPr lang="en-IN" sz="3600" dirty="0"/>
              <a:t>.</a:t>
            </a:r>
            <a:br>
              <a:rPr lang="en-US" dirty="0">
                <a:solidFill>
                  <a:schemeClr val="bg2"/>
                </a:solidFill>
              </a:rPr>
            </a:br>
            <a:endParaRPr lang="en-IN" dirty="0">
              <a:solidFill>
                <a:schemeClr val="bg2"/>
              </a:solidFill>
            </a:endParaRPr>
          </a:p>
        </p:txBody>
      </p:sp>
      <p:pic>
        <p:nvPicPr>
          <p:cNvPr id="3" name="Picture 2">
            <a:extLst>
              <a:ext uri="{FF2B5EF4-FFF2-40B4-BE49-F238E27FC236}">
                <a16:creationId xmlns:a16="http://schemas.microsoft.com/office/drawing/2014/main" id="{C0011529-7E52-E677-03FF-373F793601FA}"/>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155552621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05500-FE9A-84B4-A0C9-6FE58A35A7B4}"/>
              </a:ext>
            </a:extLst>
          </p:cNvPr>
          <p:cNvSpPr>
            <a:spLocks noGrp="1"/>
          </p:cNvSpPr>
          <p:nvPr>
            <p:ph type="title"/>
          </p:nvPr>
        </p:nvSpPr>
        <p:spPr>
          <a:xfrm>
            <a:off x="0" y="-1661160"/>
            <a:ext cx="12192000" cy="8107679"/>
          </a:xfrm>
        </p:spPr>
        <p:txBody>
          <a:bodyPr>
            <a:normAutofit/>
          </a:bodyPr>
          <a:lstStyle/>
          <a:p>
            <a:r>
              <a:rPr lang="en-US" sz="3600" b="1" dirty="0"/>
              <a:t>4. Alerts &amp; Feedback</a:t>
            </a:r>
            <a:br>
              <a:rPr lang="en-US" b="1" dirty="0"/>
            </a:br>
            <a:r>
              <a:rPr lang="en-US" sz="3200" dirty="0"/>
              <a:t>Set alerts for performance drop, system failures, or security issues.</a:t>
            </a:r>
            <a:br>
              <a:rPr lang="en-US" dirty="0"/>
            </a:br>
            <a:r>
              <a:rPr lang="en-US" sz="3200" dirty="0"/>
              <a:t>Collect doctor feedback to improve the model.</a:t>
            </a:r>
            <a:br>
              <a:rPr lang="en-US" sz="3200" dirty="0"/>
            </a:br>
            <a:br>
              <a:rPr lang="en-US" dirty="0"/>
            </a:br>
            <a:r>
              <a:rPr lang="en-US" sz="3600" b="1" dirty="0"/>
              <a:t>5. Security &amp; Compliance</a:t>
            </a:r>
            <a:br>
              <a:rPr lang="en-US" b="1" dirty="0"/>
            </a:br>
            <a:r>
              <a:rPr lang="en-US" sz="3200" dirty="0"/>
              <a:t>Encrypt all patient data and ensure compliance with healthcare regulations (like HIPAA).</a:t>
            </a:r>
            <a:br>
              <a:rPr lang="en-US" dirty="0"/>
            </a:br>
            <a:endParaRPr lang="en-IN" dirty="0"/>
          </a:p>
        </p:txBody>
      </p:sp>
      <p:pic>
        <p:nvPicPr>
          <p:cNvPr id="4" name="Picture 3">
            <a:extLst>
              <a:ext uri="{FF2B5EF4-FFF2-40B4-BE49-F238E27FC236}">
                <a16:creationId xmlns:a16="http://schemas.microsoft.com/office/drawing/2014/main" id="{9E0FBEB6-48F4-8CC6-DCD0-5C6B569667B0}"/>
              </a:ext>
            </a:extLst>
          </p:cNvPr>
          <p:cNvPicPr>
            <a:picLocks noChangeAspect="1"/>
          </p:cNvPicPr>
          <p:nvPr/>
        </p:nvPicPr>
        <p:blipFill>
          <a:blip r:embed="rId2"/>
          <a:stretch>
            <a:fillRect/>
          </a:stretch>
        </p:blipFill>
        <p:spPr>
          <a:xfrm>
            <a:off x="10287000" y="5886449"/>
            <a:ext cx="1905000" cy="866775"/>
          </a:xfrm>
          <a:prstGeom prst="rect">
            <a:avLst/>
          </a:prstGeom>
        </p:spPr>
      </p:pic>
    </p:spTree>
    <p:extLst>
      <p:ext uri="{BB962C8B-B14F-4D97-AF65-F5344CB8AC3E}">
        <p14:creationId xmlns:p14="http://schemas.microsoft.com/office/powerpoint/2010/main" val="411357114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cxnSp>
        <p:nvCxnSpPr>
          <p:cNvPr id="490" name="Google Shape;490;p60"/>
          <p:cNvCxnSpPr/>
          <p:nvPr/>
        </p:nvCxnSpPr>
        <p:spPr>
          <a:xfrm>
            <a:off x="0" y="6464596"/>
            <a:ext cx="9597656" cy="0"/>
          </a:xfrm>
          <a:prstGeom prst="straightConnector1">
            <a:avLst/>
          </a:prstGeom>
          <a:noFill/>
          <a:ln w="9525" cap="flat" cmpd="sng">
            <a:solidFill>
              <a:srgbClr val="3B7FF2"/>
            </a:solidFill>
            <a:prstDash val="solid"/>
            <a:round/>
            <a:headEnd type="none" w="sm" len="sm"/>
            <a:tailEnd type="none" w="sm" len="sm"/>
          </a:ln>
        </p:spPr>
      </p:cxnSp>
      <p:pic>
        <p:nvPicPr>
          <p:cNvPr id="491" name="Google Shape;491;p60" descr="Attitudes 2 Animal Cognition Survey – The Anthrozoologist"/>
          <p:cNvPicPr preferRelativeResize="0"/>
          <p:nvPr/>
        </p:nvPicPr>
        <p:blipFill rotWithShape="1">
          <a:blip r:embed="rId3">
            <a:alphaModFix/>
          </a:blip>
          <a:srcRect/>
          <a:stretch/>
        </p:blipFill>
        <p:spPr>
          <a:xfrm>
            <a:off x="0" y="1"/>
            <a:ext cx="12192000" cy="4383270"/>
          </a:xfrm>
          <a:prstGeom prst="rect">
            <a:avLst/>
          </a:prstGeom>
          <a:noFill/>
          <a:ln>
            <a:noFill/>
          </a:ln>
        </p:spPr>
      </p:pic>
      <p:sp>
        <p:nvSpPr>
          <p:cNvPr id="3" name="TextBox 2">
            <a:extLst>
              <a:ext uri="{FF2B5EF4-FFF2-40B4-BE49-F238E27FC236}">
                <a16:creationId xmlns:a16="http://schemas.microsoft.com/office/drawing/2014/main" id="{29935FF8-7D89-8568-93FF-F4AAEC99501B}"/>
              </a:ext>
            </a:extLst>
          </p:cNvPr>
          <p:cNvSpPr txBox="1"/>
          <p:nvPr/>
        </p:nvSpPr>
        <p:spPr>
          <a:xfrm>
            <a:off x="-2" y="4167567"/>
            <a:ext cx="12072939" cy="2308324"/>
          </a:xfrm>
          <a:prstGeom prst="rect">
            <a:avLst/>
          </a:prstGeom>
          <a:noFill/>
        </p:spPr>
        <p:txBody>
          <a:bodyPr wrap="square">
            <a:spAutoFit/>
          </a:bodyPr>
          <a:lstStyle/>
          <a:p>
            <a:r>
              <a:rPr lang="en-US" sz="2400" dirty="0"/>
              <a:t>IF YOU HAVE ANY QUESTIONS OR NEED FURTHER CLARIFICATION, FEEL FREE TO ASK.</a:t>
            </a:r>
          </a:p>
          <a:p>
            <a:endParaRPr lang="en-US" sz="2400" b="1" dirty="0"/>
          </a:p>
          <a:p>
            <a:r>
              <a:rPr lang="en-US" sz="2400" b="1" dirty="0"/>
              <a:t>PROJECT LEAD: Muskan Momin</a:t>
            </a:r>
          </a:p>
          <a:p>
            <a:endParaRPr lang="en-US" sz="2400" b="1" dirty="0"/>
          </a:p>
          <a:p>
            <a:r>
              <a:rPr lang="en-US" sz="2400" b="1" dirty="0"/>
              <a:t>PRESENTED BY: Mandeep Singh Thakur</a:t>
            </a:r>
            <a:endParaRPr lang="en-US" sz="2400" dirty="0"/>
          </a:p>
        </p:txBody>
      </p:sp>
      <p:pic>
        <p:nvPicPr>
          <p:cNvPr id="4" name="Picture 3">
            <a:extLst>
              <a:ext uri="{FF2B5EF4-FFF2-40B4-BE49-F238E27FC236}">
                <a16:creationId xmlns:a16="http://schemas.microsoft.com/office/drawing/2014/main" id="{848C4BCC-6461-7FEE-1187-AFF7394F6E56}"/>
              </a:ext>
            </a:extLst>
          </p:cNvPr>
          <p:cNvPicPr>
            <a:picLocks noChangeAspect="1"/>
          </p:cNvPicPr>
          <p:nvPr/>
        </p:nvPicPr>
        <p:blipFill>
          <a:blip r:embed="rId4"/>
          <a:stretch>
            <a:fillRect/>
          </a:stretch>
        </p:blipFill>
        <p:spPr>
          <a:xfrm>
            <a:off x="9597656" y="5237735"/>
            <a:ext cx="2475282" cy="141973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B27A6-45A6-C7C0-664F-7ACBA3AF4869}"/>
              </a:ext>
            </a:extLst>
          </p:cNvPr>
          <p:cNvSpPr>
            <a:spLocks noGrp="1"/>
          </p:cNvSpPr>
          <p:nvPr>
            <p:ph type="title"/>
          </p:nvPr>
        </p:nvSpPr>
        <p:spPr>
          <a:xfrm>
            <a:off x="0" y="1"/>
            <a:ext cx="12192000" cy="6972300"/>
          </a:xfrm>
        </p:spPr>
        <p:txBody>
          <a:bodyPr>
            <a:normAutofit fontScale="90000"/>
          </a:bodyPr>
          <a:lstStyle/>
          <a:p>
            <a:pPr marL="571500" indent="-571500">
              <a:lnSpc>
                <a:spcPct val="107000"/>
              </a:lnSpc>
              <a:spcAft>
                <a:spcPts val="800"/>
              </a:spcAft>
              <a:buFont typeface="Wingdings" panose="05000000000000000000" pitchFamily="2" charset="2"/>
              <a:buChar char="q"/>
            </a:pPr>
            <a:r>
              <a:rPr lang="en-IN" b="1" dirty="0">
                <a:solidFill>
                  <a:schemeClr val="bg2"/>
                </a:solidFill>
                <a:effectLst/>
                <a:latin typeface="Calibri" panose="020F0502020204030204" pitchFamily="34" charset="0"/>
                <a:ea typeface="Calibri" panose="020F0502020204030204" pitchFamily="34" charset="0"/>
                <a:cs typeface="Mangal" panose="02040503050203030202" pitchFamily="18" charset="0"/>
              </a:rPr>
              <a:t>SUCCESS CRITERIA:</a:t>
            </a:r>
            <a:br>
              <a:rPr lang="en-IN" dirty="0">
                <a:effectLst/>
                <a:latin typeface="Calibri" panose="020F0502020204030204" pitchFamily="34" charset="0"/>
                <a:ea typeface="Calibri" panose="020F0502020204030204" pitchFamily="34" charset="0"/>
                <a:cs typeface="Mangal" panose="02040503050203030202" pitchFamily="18" charset="0"/>
              </a:rPr>
            </a:br>
            <a:br>
              <a:rPr lang="en-IN" sz="1800" dirty="0">
                <a:effectLst/>
                <a:latin typeface="Calibri" panose="020F0502020204030204" pitchFamily="34" charset="0"/>
                <a:ea typeface="Calibri" panose="020F0502020204030204" pitchFamily="34" charset="0"/>
                <a:cs typeface="Mangal" panose="02040503050203030202" pitchFamily="18" charset="0"/>
              </a:rPr>
            </a:br>
            <a:r>
              <a:rPr lang="en-IN" dirty="0">
                <a:solidFill>
                  <a:schemeClr val="bg2"/>
                </a:solidFill>
                <a:effectLst/>
                <a:latin typeface="Calibri" panose="020F0502020204030204" pitchFamily="34" charset="0"/>
                <a:ea typeface="Calibri" panose="020F0502020204030204" pitchFamily="34" charset="0"/>
                <a:cs typeface="Mangal" panose="02040503050203030202" pitchFamily="18" charset="0"/>
              </a:rPr>
              <a:t>Business Success Criteria: </a:t>
            </a:r>
            <a:r>
              <a:rPr lang="en-IN" sz="3600" dirty="0">
                <a:effectLst/>
                <a:latin typeface="Calibri" panose="020F0502020204030204" pitchFamily="34" charset="0"/>
                <a:ea typeface="Calibri" panose="020F0502020204030204" pitchFamily="34" charset="0"/>
                <a:cs typeface="Mangal" panose="02040503050203030202" pitchFamily="18" charset="0"/>
              </a:rPr>
              <a:t>Reduce manual efforts in liver damage assessment by 20-30% through Al- driven insights.</a:t>
            </a:r>
            <a:br>
              <a:rPr lang="en-IN" sz="1800" dirty="0">
                <a:effectLst/>
                <a:latin typeface="Calibri" panose="020F0502020204030204" pitchFamily="34" charset="0"/>
                <a:ea typeface="Calibri" panose="020F0502020204030204" pitchFamily="34" charset="0"/>
                <a:cs typeface="Mangal" panose="02040503050203030202" pitchFamily="18" charset="0"/>
              </a:rPr>
            </a:br>
            <a:br>
              <a:rPr lang="en-IN" sz="1800" dirty="0">
                <a:effectLst/>
                <a:latin typeface="Calibri" panose="020F0502020204030204" pitchFamily="34" charset="0"/>
                <a:ea typeface="Calibri" panose="020F0502020204030204" pitchFamily="34" charset="0"/>
                <a:cs typeface="Mangal" panose="02040503050203030202" pitchFamily="18" charset="0"/>
              </a:rPr>
            </a:br>
            <a:r>
              <a:rPr lang="en-IN" dirty="0">
                <a:solidFill>
                  <a:schemeClr val="bg2"/>
                </a:solidFill>
                <a:effectLst/>
                <a:latin typeface="Calibri" panose="020F0502020204030204" pitchFamily="34" charset="0"/>
                <a:ea typeface="Calibri" panose="020F0502020204030204" pitchFamily="34" charset="0"/>
                <a:cs typeface="Mangal" panose="02040503050203030202" pitchFamily="18" charset="0"/>
              </a:rPr>
              <a:t>ML Success Criteria: </a:t>
            </a:r>
            <a:r>
              <a:rPr lang="en-IN" sz="3600" dirty="0">
                <a:effectLst/>
                <a:latin typeface="Calibri" panose="020F0502020204030204" pitchFamily="34" charset="0"/>
                <a:ea typeface="Calibri" panose="020F0502020204030204" pitchFamily="34" charset="0"/>
                <a:cs typeface="Mangal" panose="02040503050203030202" pitchFamily="18" charset="0"/>
              </a:rPr>
              <a:t>Achieve a prediction accuracy more than 85% in detecting liver damage.</a:t>
            </a:r>
            <a:br>
              <a:rPr lang="en-IN" sz="3600" dirty="0">
                <a:effectLst/>
                <a:latin typeface="Calibri" panose="020F0502020204030204" pitchFamily="34" charset="0"/>
                <a:ea typeface="Calibri" panose="020F0502020204030204" pitchFamily="34" charset="0"/>
                <a:cs typeface="Mangal" panose="02040503050203030202" pitchFamily="18" charset="0"/>
              </a:rPr>
            </a:br>
            <a:br>
              <a:rPr lang="en-IN" sz="3600" dirty="0">
                <a:effectLst/>
                <a:latin typeface="Calibri" panose="020F0502020204030204" pitchFamily="34" charset="0"/>
                <a:ea typeface="Calibri" panose="020F0502020204030204" pitchFamily="34" charset="0"/>
                <a:cs typeface="Mangal" panose="02040503050203030202" pitchFamily="18" charset="0"/>
              </a:rPr>
            </a:br>
            <a:r>
              <a:rPr lang="en-IN" dirty="0">
                <a:solidFill>
                  <a:schemeClr val="bg2"/>
                </a:solidFill>
                <a:effectLst/>
                <a:latin typeface="Calibri" panose="020F0502020204030204" pitchFamily="34" charset="0"/>
                <a:ea typeface="Calibri" panose="020F0502020204030204" pitchFamily="34" charset="0"/>
                <a:cs typeface="Mangal" panose="02040503050203030202" pitchFamily="18" charset="0"/>
              </a:rPr>
              <a:t>Economic Success Criteria: </a:t>
            </a:r>
            <a:r>
              <a:rPr lang="en-IN" sz="3600" dirty="0">
                <a:effectLst/>
                <a:latin typeface="Calibri" panose="020F0502020204030204" pitchFamily="34" charset="0"/>
                <a:ea typeface="Calibri" panose="020F0502020204030204" pitchFamily="34" charset="0"/>
                <a:cs typeface="Mangal" panose="02040503050203030202" pitchFamily="18" charset="0"/>
              </a:rPr>
              <a:t>Achieve at least a 15% cost reduction in diagnosis by minimizing errors and optimizing workflows.</a:t>
            </a:r>
            <a:br>
              <a:rPr lang="en-IN" sz="3600" dirty="0">
                <a:effectLst/>
                <a:latin typeface="Calibri" panose="020F0502020204030204" pitchFamily="34" charset="0"/>
                <a:ea typeface="Calibri" panose="020F0502020204030204" pitchFamily="34" charset="0"/>
                <a:cs typeface="Mangal" panose="02040503050203030202" pitchFamily="18" charset="0"/>
              </a:rPr>
            </a:br>
            <a:endParaRPr lang="en-IN" sz="3600" dirty="0"/>
          </a:p>
        </p:txBody>
      </p:sp>
      <p:pic>
        <p:nvPicPr>
          <p:cNvPr id="3" name="Picture 2">
            <a:extLst>
              <a:ext uri="{FF2B5EF4-FFF2-40B4-BE49-F238E27FC236}">
                <a16:creationId xmlns:a16="http://schemas.microsoft.com/office/drawing/2014/main" id="{CCD76442-5752-B8D4-2C74-4165AD54CEDF}"/>
              </a:ext>
            </a:extLst>
          </p:cNvPr>
          <p:cNvPicPr>
            <a:picLocks noChangeAspect="1"/>
          </p:cNvPicPr>
          <p:nvPr/>
        </p:nvPicPr>
        <p:blipFill>
          <a:blip r:embed="rId2"/>
          <a:stretch>
            <a:fillRect/>
          </a:stretch>
        </p:blipFill>
        <p:spPr>
          <a:xfrm>
            <a:off x="10287000" y="5678567"/>
            <a:ext cx="1905000" cy="1015842"/>
          </a:xfrm>
          <a:prstGeom prst="rect">
            <a:avLst/>
          </a:prstGeom>
        </p:spPr>
      </p:pic>
    </p:spTree>
    <p:extLst>
      <p:ext uri="{BB962C8B-B14F-4D97-AF65-F5344CB8AC3E}">
        <p14:creationId xmlns:p14="http://schemas.microsoft.com/office/powerpoint/2010/main" val="20356191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E2036F-A507-6AB4-2E4F-43386B38DF3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FCEE328-82BF-AC81-6ADC-6E27D0064C59}"/>
              </a:ext>
            </a:extLst>
          </p:cNvPr>
          <p:cNvSpPr txBox="1"/>
          <p:nvPr/>
        </p:nvSpPr>
        <p:spPr>
          <a:xfrm>
            <a:off x="0" y="0"/>
            <a:ext cx="9986963" cy="5755422"/>
          </a:xfrm>
          <a:prstGeom prst="rect">
            <a:avLst/>
          </a:prstGeom>
          <a:noFill/>
        </p:spPr>
        <p:txBody>
          <a:bodyPr wrap="square">
            <a:spAutoFit/>
          </a:bodyPr>
          <a:lstStyle/>
          <a:p>
            <a:pPr marL="571500" indent="-571500">
              <a:buFont typeface="Wingdings" panose="05000000000000000000" pitchFamily="2" charset="2"/>
              <a:buChar char="q"/>
            </a:pPr>
            <a:r>
              <a:rPr lang="en-US" sz="3600" b="1" dirty="0">
                <a:solidFill>
                  <a:schemeClr val="bg2"/>
                </a:solidFill>
              </a:rPr>
              <a:t>PROJECT WORKFLOW</a:t>
            </a:r>
          </a:p>
          <a:p>
            <a:endParaRPr lang="en-US" sz="3600" b="1" dirty="0">
              <a:solidFill>
                <a:schemeClr val="bg2"/>
              </a:solidFill>
            </a:endParaRPr>
          </a:p>
          <a:p>
            <a:pPr>
              <a:buFont typeface="+mj-lt"/>
              <a:buAutoNum type="arabicPeriod"/>
            </a:pPr>
            <a:r>
              <a:rPr lang="en-US" sz="3600" b="1" dirty="0">
                <a:solidFill>
                  <a:schemeClr val="bg2"/>
                </a:solidFill>
              </a:rPr>
              <a:t>IMAGE COLLECTION </a:t>
            </a:r>
          </a:p>
          <a:p>
            <a:pPr>
              <a:buFont typeface="+mj-lt"/>
              <a:buAutoNum type="arabicPeriod"/>
            </a:pPr>
            <a:r>
              <a:rPr lang="en-US" sz="3600" b="1" dirty="0">
                <a:solidFill>
                  <a:schemeClr val="bg2"/>
                </a:solidFill>
              </a:rPr>
              <a:t>EDA</a:t>
            </a:r>
            <a:endParaRPr lang="en-US" sz="3600" dirty="0">
              <a:solidFill>
                <a:schemeClr val="bg2"/>
              </a:solidFill>
            </a:endParaRPr>
          </a:p>
          <a:p>
            <a:pPr>
              <a:buFont typeface="+mj-lt"/>
              <a:buAutoNum type="arabicPeriod"/>
            </a:pPr>
            <a:r>
              <a:rPr lang="en-US" sz="3600" b="1" dirty="0">
                <a:solidFill>
                  <a:schemeClr val="bg2"/>
                </a:solidFill>
              </a:rPr>
              <a:t>DATA PREPROCESSING</a:t>
            </a:r>
            <a:endParaRPr lang="en-US" sz="3600" dirty="0">
              <a:solidFill>
                <a:schemeClr val="bg2"/>
              </a:solidFill>
            </a:endParaRPr>
          </a:p>
          <a:p>
            <a:pPr>
              <a:buFont typeface="+mj-lt"/>
              <a:buAutoNum type="arabicPeriod"/>
            </a:pPr>
            <a:r>
              <a:rPr lang="en-US" sz="3600" b="1" dirty="0">
                <a:solidFill>
                  <a:schemeClr val="bg2"/>
                </a:solidFill>
              </a:rPr>
              <a:t>MODEL BUILDING</a:t>
            </a:r>
            <a:endParaRPr lang="en-US" sz="3600" dirty="0">
              <a:solidFill>
                <a:schemeClr val="bg2"/>
              </a:solidFill>
            </a:endParaRPr>
          </a:p>
          <a:p>
            <a:pPr>
              <a:buFont typeface="+mj-lt"/>
              <a:buAutoNum type="arabicPeriod"/>
            </a:pPr>
            <a:r>
              <a:rPr lang="en-US" sz="3600" b="1" dirty="0">
                <a:solidFill>
                  <a:schemeClr val="bg2"/>
                </a:solidFill>
              </a:rPr>
              <a:t>MODEL EVALUATION</a:t>
            </a:r>
          </a:p>
          <a:p>
            <a:pPr>
              <a:buFont typeface="+mj-lt"/>
              <a:buAutoNum type="arabicPeriod"/>
            </a:pPr>
            <a:r>
              <a:rPr lang="en-US" sz="3600" b="1" dirty="0">
                <a:solidFill>
                  <a:schemeClr val="bg2"/>
                </a:solidFill>
              </a:rPr>
              <a:t>DEPLOYMENT </a:t>
            </a:r>
            <a:endParaRPr lang="en-US" sz="3600" dirty="0">
              <a:solidFill>
                <a:schemeClr val="bg2"/>
              </a:solidFill>
            </a:endParaRPr>
          </a:p>
          <a:p>
            <a:pPr>
              <a:buFont typeface="+mj-lt"/>
              <a:buAutoNum type="arabicPeriod"/>
            </a:pPr>
            <a:r>
              <a:rPr lang="en-IN" sz="3600" b="1" dirty="0">
                <a:solidFill>
                  <a:schemeClr val="bg2"/>
                </a:solidFill>
              </a:rPr>
              <a:t>MONITORING &amp; MAINTENANCE</a:t>
            </a:r>
            <a:br>
              <a:rPr lang="en-US" sz="3600" b="1" dirty="0">
                <a:solidFill>
                  <a:schemeClr val="accent1">
                    <a:lumMod val="60000"/>
                    <a:lumOff val="40000"/>
                  </a:schemeClr>
                </a:solidFill>
              </a:rPr>
            </a:br>
            <a:endParaRPr lang="en-IN" sz="3600" b="1" dirty="0">
              <a:solidFill>
                <a:schemeClr val="accent1">
                  <a:lumMod val="60000"/>
                  <a:lumOff val="40000"/>
                </a:schemeClr>
              </a:solidFill>
            </a:endParaRPr>
          </a:p>
        </p:txBody>
      </p:sp>
      <p:pic>
        <p:nvPicPr>
          <p:cNvPr id="3" name="Picture 2">
            <a:extLst>
              <a:ext uri="{FF2B5EF4-FFF2-40B4-BE49-F238E27FC236}">
                <a16:creationId xmlns:a16="http://schemas.microsoft.com/office/drawing/2014/main" id="{1D6D0018-FBD8-2895-ACF1-C8F1C13FA504}"/>
              </a:ext>
            </a:extLst>
          </p:cNvPr>
          <p:cNvPicPr>
            <a:picLocks noChangeAspect="1"/>
          </p:cNvPicPr>
          <p:nvPr/>
        </p:nvPicPr>
        <p:blipFill>
          <a:blip r:embed="rId2"/>
          <a:stretch>
            <a:fillRect/>
          </a:stretch>
        </p:blipFill>
        <p:spPr>
          <a:xfrm>
            <a:off x="9401175" y="5757863"/>
            <a:ext cx="2757487" cy="995362"/>
          </a:xfrm>
          <a:prstGeom prst="rect">
            <a:avLst/>
          </a:prstGeom>
        </p:spPr>
      </p:pic>
    </p:spTree>
    <p:extLst>
      <p:ext uri="{BB962C8B-B14F-4D97-AF65-F5344CB8AC3E}">
        <p14:creationId xmlns:p14="http://schemas.microsoft.com/office/powerpoint/2010/main" val="11460241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E387A55-E2BE-EB2D-2983-98C022FAB3AF}"/>
              </a:ext>
            </a:extLst>
          </p:cNvPr>
          <p:cNvSpPr txBox="1"/>
          <p:nvPr/>
        </p:nvSpPr>
        <p:spPr>
          <a:xfrm>
            <a:off x="883487" y="0"/>
            <a:ext cx="10038522" cy="590931"/>
          </a:xfrm>
          <a:prstGeom prst="rect">
            <a:avLst/>
          </a:prstGeom>
          <a:noFill/>
        </p:spPr>
        <p:txBody>
          <a:bodyPr wrap="square">
            <a:spAutoFit/>
          </a:bodyPr>
          <a:lstStyle/>
          <a:p>
            <a:pPr marL="25400" lvl="0" algn="ctr" rtl="0">
              <a:lnSpc>
                <a:spcPct val="90000"/>
              </a:lnSpc>
              <a:spcBef>
                <a:spcPts val="0"/>
              </a:spcBef>
              <a:spcAft>
                <a:spcPts val="0"/>
              </a:spcAft>
              <a:buClr>
                <a:schemeClr val="dk1"/>
              </a:buClr>
              <a:buSzPts val="3200"/>
            </a:pPr>
            <a:r>
              <a:rPr lang="en-US" sz="3600" b="1" dirty="0">
                <a:solidFill>
                  <a:schemeClr val="dk1"/>
                </a:solidFill>
                <a:latin typeface="Times New Roman"/>
                <a:ea typeface="Times New Roman"/>
                <a:cs typeface="Times New Roman"/>
                <a:sym typeface="Times New Roman"/>
              </a:rPr>
              <a:t>PROJECT ARCHITECTURE-HIGH LEVEL</a:t>
            </a:r>
          </a:p>
        </p:txBody>
      </p:sp>
      <p:pic>
        <p:nvPicPr>
          <p:cNvPr id="4" name="Picture 3">
            <a:extLst>
              <a:ext uri="{FF2B5EF4-FFF2-40B4-BE49-F238E27FC236}">
                <a16:creationId xmlns:a16="http://schemas.microsoft.com/office/drawing/2014/main" id="{0D00ADAF-30E3-9A08-E12C-1C67B0E26D52}"/>
              </a:ext>
            </a:extLst>
          </p:cNvPr>
          <p:cNvPicPr>
            <a:picLocks noChangeAspect="1"/>
          </p:cNvPicPr>
          <p:nvPr/>
        </p:nvPicPr>
        <p:blipFill>
          <a:blip r:embed="rId3"/>
          <a:stretch>
            <a:fillRect/>
          </a:stretch>
        </p:blipFill>
        <p:spPr>
          <a:xfrm>
            <a:off x="9629775" y="6264112"/>
            <a:ext cx="2562225" cy="593888"/>
          </a:xfrm>
          <a:prstGeom prst="rect">
            <a:avLst/>
          </a:prstGeom>
        </p:spPr>
      </p:pic>
      <p:pic>
        <p:nvPicPr>
          <p:cNvPr id="5" name="Picture 4">
            <a:extLst>
              <a:ext uri="{FF2B5EF4-FFF2-40B4-BE49-F238E27FC236}">
                <a16:creationId xmlns:a16="http://schemas.microsoft.com/office/drawing/2014/main" id="{F922934A-30D6-8F0E-C95E-193C313F88BE}"/>
              </a:ext>
            </a:extLst>
          </p:cNvPr>
          <p:cNvPicPr>
            <a:picLocks noChangeAspect="1"/>
          </p:cNvPicPr>
          <p:nvPr/>
        </p:nvPicPr>
        <p:blipFill>
          <a:blip r:embed="rId4"/>
          <a:stretch>
            <a:fillRect/>
          </a:stretch>
        </p:blipFill>
        <p:spPr>
          <a:xfrm>
            <a:off x="142875" y="728285"/>
            <a:ext cx="12049125" cy="5715378"/>
          </a:xfrm>
          <a:prstGeom prst="rect">
            <a:avLst/>
          </a:prstGeom>
        </p:spPr>
      </p:pic>
    </p:spTree>
    <p:extLst>
      <p:ext uri="{BB962C8B-B14F-4D97-AF65-F5344CB8AC3E}">
        <p14:creationId xmlns:p14="http://schemas.microsoft.com/office/powerpoint/2010/main" val="16114721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ABB60-D756-82B6-33F2-72C2D14F3A25}"/>
              </a:ext>
            </a:extLst>
          </p:cNvPr>
          <p:cNvSpPr>
            <a:spLocks noGrp="1"/>
          </p:cNvSpPr>
          <p:nvPr>
            <p:ph type="title"/>
          </p:nvPr>
        </p:nvSpPr>
        <p:spPr>
          <a:xfrm>
            <a:off x="0" y="-586853"/>
            <a:ext cx="12192000" cy="7444852"/>
          </a:xfrm>
        </p:spPr>
        <p:txBody>
          <a:bodyPr>
            <a:normAutofit/>
          </a:bodyPr>
          <a:lstStyle/>
          <a:p>
            <a:pPr>
              <a:lnSpc>
                <a:spcPct val="107000"/>
              </a:lnSpc>
              <a:spcAft>
                <a:spcPts val="800"/>
              </a:spcAft>
              <a:buNone/>
            </a:pPr>
            <a:r>
              <a:rPr lang="en-IN" sz="9600" dirty="0">
                <a:solidFill>
                  <a:schemeClr val="accent1">
                    <a:lumMod val="60000"/>
                    <a:lumOff val="40000"/>
                  </a:schemeClr>
                </a:solidFill>
              </a:rPr>
              <a:t>IMAGE </a:t>
            </a:r>
            <a:r>
              <a:rPr lang="en-IN" sz="9600" dirty="0">
                <a:solidFill>
                  <a:schemeClr val="accent4">
                    <a:lumMod val="60000"/>
                    <a:lumOff val="40000"/>
                  </a:schemeClr>
                </a:solidFill>
              </a:rPr>
              <a:t>COLLECTION</a:t>
            </a:r>
          </a:p>
        </p:txBody>
      </p:sp>
      <p:pic>
        <p:nvPicPr>
          <p:cNvPr id="4" name="Picture 3">
            <a:extLst>
              <a:ext uri="{FF2B5EF4-FFF2-40B4-BE49-F238E27FC236}">
                <a16:creationId xmlns:a16="http://schemas.microsoft.com/office/drawing/2014/main" id="{82E75D81-DAD0-86F8-7C68-5F4A69A12B09}"/>
              </a:ext>
            </a:extLst>
          </p:cNvPr>
          <p:cNvPicPr>
            <a:picLocks noChangeAspect="1"/>
          </p:cNvPicPr>
          <p:nvPr/>
        </p:nvPicPr>
        <p:blipFill>
          <a:blip r:embed="rId2"/>
          <a:stretch>
            <a:fillRect/>
          </a:stretch>
        </p:blipFill>
        <p:spPr>
          <a:xfrm>
            <a:off x="9158288" y="5815012"/>
            <a:ext cx="2905125" cy="985837"/>
          </a:xfrm>
          <a:prstGeom prst="rect">
            <a:avLst/>
          </a:prstGeom>
        </p:spPr>
      </p:pic>
    </p:spTree>
    <p:extLst>
      <p:ext uri="{BB962C8B-B14F-4D97-AF65-F5344CB8AC3E}">
        <p14:creationId xmlns:p14="http://schemas.microsoft.com/office/powerpoint/2010/main" val="1902590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ADC223-874E-623D-D379-B55EAA80BE9D}"/>
              </a:ext>
            </a:extLst>
          </p:cNvPr>
          <p:cNvSpPr>
            <a:spLocks noGrp="1"/>
          </p:cNvSpPr>
          <p:nvPr>
            <p:ph type="title"/>
          </p:nvPr>
        </p:nvSpPr>
        <p:spPr>
          <a:xfrm>
            <a:off x="0" y="-1828800"/>
            <a:ext cx="12192000" cy="8686800"/>
          </a:xfrm>
        </p:spPr>
        <p:txBody>
          <a:bodyPr>
            <a:normAutofit/>
          </a:bodyPr>
          <a:lstStyle/>
          <a:p>
            <a:pPr>
              <a:lnSpc>
                <a:spcPct val="107000"/>
              </a:lnSpc>
              <a:spcAft>
                <a:spcPts val="800"/>
              </a:spcAft>
            </a:pPr>
            <a:r>
              <a:rPr lang="en-IN" sz="3600" b="1" dirty="0">
                <a:effectLst/>
                <a:latin typeface="+mn-lt"/>
                <a:ea typeface="Calibri" panose="020F0502020204030204" pitchFamily="34" charset="0"/>
                <a:cs typeface="Segoe UI Emoji" panose="020B0502040204020203" pitchFamily="34" charset="0"/>
              </a:rPr>
              <a:t>📊 1. STATISTICAL &amp; DATA ANALYTICS   OVERVIEW</a:t>
            </a:r>
            <a:br>
              <a:rPr lang="en-IN" sz="1100" dirty="0">
                <a:effectLst/>
                <a:latin typeface="Calibri" panose="020F0502020204030204" pitchFamily="34" charset="0"/>
                <a:ea typeface="Calibri" panose="020F0502020204030204" pitchFamily="34" charset="0"/>
                <a:cs typeface="Mangal" panose="02040503050203030202" pitchFamily="18" charset="0"/>
              </a:rPr>
            </a:br>
            <a:r>
              <a:rPr lang="en-IN" sz="3600" b="1" dirty="0">
                <a:latin typeface="+mn-lt"/>
                <a:ea typeface="Calibri" panose="020F0502020204030204" pitchFamily="34" charset="0"/>
                <a:cs typeface="Mangal" panose="02040503050203030202" pitchFamily="18" charset="0"/>
              </a:rPr>
              <a:t>1</a:t>
            </a:r>
            <a:r>
              <a:rPr lang="en-IN" sz="3600" b="1" dirty="0">
                <a:effectLst/>
                <a:latin typeface="+mn-lt"/>
                <a:ea typeface="Calibri" panose="020F0502020204030204" pitchFamily="34" charset="0"/>
                <a:cs typeface="Segoe UI Emoji" panose="020B0502040204020203" pitchFamily="34" charset="0"/>
              </a:rPr>
              <a:t>.1 Data Summary</a:t>
            </a:r>
            <a:br>
              <a:rPr lang="en-IN" sz="1100" dirty="0">
                <a:effectLst/>
                <a:latin typeface="Calibri" panose="020F0502020204030204" pitchFamily="34" charset="0"/>
                <a:ea typeface="Calibri" panose="020F0502020204030204" pitchFamily="34" charset="0"/>
                <a:cs typeface="Mangal" panose="02040503050203030202"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Source: Manually Collected Histopathology image dataset because desired Dataset is not available in Kaggle and other sites.</a:t>
            </a:r>
            <a:br>
              <a:rPr lang="en-IN" sz="2000" dirty="0">
                <a:effectLst/>
                <a:latin typeface="Calibri" panose="020F0502020204030204" pitchFamily="34" charset="0"/>
                <a:ea typeface="Calibri" panose="020F0502020204030204" pitchFamily="34" charset="0"/>
                <a:cs typeface="Mangal" panose="02040503050203030202"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Volume:</a:t>
            </a:r>
            <a:br>
              <a:rPr lang="en-IN" sz="2000" dirty="0">
                <a:effectLst/>
                <a:latin typeface="Calibri" panose="020F0502020204030204" pitchFamily="34" charset="0"/>
                <a:ea typeface="Calibri" panose="020F0502020204030204" pitchFamily="34" charset="0"/>
                <a:cs typeface="Mangal" panose="02040503050203030202"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HCC (Hepatocellular Carcinoma): 79 images</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CC (Cholangiocarcinoma): 170 images</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NORMAL LIVER: 21 images</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Total Dataset Size: 161 MB</a:t>
            </a:r>
            <a:br>
              <a:rPr lang="en-IN" sz="1100" dirty="0">
                <a:effectLst/>
                <a:latin typeface="Calibri" panose="020F0502020204030204" pitchFamily="34" charset="0"/>
                <a:ea typeface="Calibri" panose="020F0502020204030204" pitchFamily="34" charset="0"/>
                <a:cs typeface="Mangal" panose="02040503050203030202" pitchFamily="18" charset="0"/>
              </a:rPr>
            </a:br>
            <a:r>
              <a:rPr lang="en-IN" sz="1600" b="1" dirty="0">
                <a:effectLst/>
                <a:latin typeface="Segoe UI Emoji" panose="020B0502040204020203" pitchFamily="34" charset="0"/>
                <a:ea typeface="Calibri" panose="020F0502020204030204" pitchFamily="34" charset="0"/>
                <a:cs typeface="Segoe UI Emoji" panose="020B0502040204020203" pitchFamily="34" charset="0"/>
              </a:rPr>
              <a:t> </a:t>
            </a:r>
            <a:br>
              <a:rPr lang="en-IN" sz="1100" dirty="0">
                <a:effectLst/>
                <a:latin typeface="Calibri" panose="020F0502020204030204" pitchFamily="34" charset="0"/>
                <a:ea typeface="Calibri" panose="020F0502020204030204" pitchFamily="34" charset="0"/>
                <a:cs typeface="Mangal" panose="02040503050203030202" pitchFamily="18" charset="0"/>
              </a:rPr>
            </a:br>
            <a:r>
              <a:rPr lang="en-IN" sz="4000" b="1" dirty="0">
                <a:latin typeface="+mn-lt"/>
                <a:ea typeface="Calibri" panose="020F0502020204030204" pitchFamily="34" charset="0"/>
                <a:cs typeface="Mangal" panose="02040503050203030202" pitchFamily="18" charset="0"/>
              </a:rPr>
              <a:t>1</a:t>
            </a:r>
            <a:r>
              <a:rPr lang="en-IN" sz="4000" b="1" dirty="0">
                <a:effectLst/>
                <a:latin typeface="+mn-lt"/>
                <a:ea typeface="Calibri" panose="020F0502020204030204" pitchFamily="34" charset="0"/>
                <a:cs typeface="Segoe UI Emoji" panose="020B0502040204020203" pitchFamily="34" charset="0"/>
              </a:rPr>
              <a:t>.2 Target Variable</a:t>
            </a:r>
            <a:br>
              <a:rPr lang="en-IN" sz="1100" dirty="0">
                <a:effectLst/>
                <a:latin typeface="Calibri" panose="020F0502020204030204" pitchFamily="34" charset="0"/>
                <a:ea typeface="Calibri" panose="020F0502020204030204" pitchFamily="34" charset="0"/>
                <a:cs typeface="Mangal" panose="02040503050203030202"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Multiclass Classification:</a:t>
            </a:r>
            <a:br>
              <a:rPr lang="en-IN" sz="2000" dirty="0">
                <a:effectLst/>
                <a:latin typeface="Calibri" panose="020F0502020204030204" pitchFamily="34" charset="0"/>
                <a:ea typeface="Calibri" panose="020F0502020204030204" pitchFamily="34" charset="0"/>
                <a:cs typeface="Mangal" panose="02040503050203030202"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Class 0: NORMAL LIVER</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Class 1: HCC</a:t>
            </a:r>
            <a:br>
              <a:rPr lang="en-IN" sz="2000" dirty="0">
                <a:effectLst/>
                <a:latin typeface="Calibri" panose="020F0502020204030204" pitchFamily="34" charset="0"/>
                <a:ea typeface="Calibri" panose="020F0502020204030204" pitchFamily="34" charset="0"/>
                <a:cs typeface="Times New Roman" panose="02020603050405020304" pitchFamily="18" charset="0"/>
              </a:rPr>
            </a:br>
            <a:r>
              <a:rPr lang="en-IN" sz="2000" b="1" dirty="0">
                <a:effectLst/>
                <a:latin typeface="Segoe UI Emoji" panose="020B0502040204020203" pitchFamily="34" charset="0"/>
                <a:ea typeface="Calibri" panose="020F0502020204030204" pitchFamily="34" charset="0"/>
                <a:cs typeface="Segoe UI Emoji" panose="020B0502040204020203" pitchFamily="34" charset="0"/>
              </a:rPr>
              <a:t>Class 2: CC</a:t>
            </a:r>
            <a:br>
              <a:rPr lang="en-IN" sz="1100" dirty="0">
                <a:effectLst/>
                <a:latin typeface="Calibri" panose="020F0502020204030204" pitchFamily="34" charset="0"/>
                <a:ea typeface="Calibri" panose="020F0502020204030204" pitchFamily="34" charset="0"/>
                <a:cs typeface="Times New Roman" panose="02020603050405020304" pitchFamily="18" charset="0"/>
              </a:rPr>
            </a:br>
            <a:endParaRPr lang="en-IN" dirty="0"/>
          </a:p>
        </p:txBody>
      </p:sp>
      <p:pic>
        <p:nvPicPr>
          <p:cNvPr id="3" name="Picture 2">
            <a:extLst>
              <a:ext uri="{FF2B5EF4-FFF2-40B4-BE49-F238E27FC236}">
                <a16:creationId xmlns:a16="http://schemas.microsoft.com/office/drawing/2014/main" id="{29886997-9E37-084A-B0CD-E91038C624FE}"/>
              </a:ext>
            </a:extLst>
          </p:cNvPr>
          <p:cNvPicPr>
            <a:picLocks noChangeAspect="1"/>
          </p:cNvPicPr>
          <p:nvPr/>
        </p:nvPicPr>
        <p:blipFill>
          <a:blip r:embed="rId2"/>
          <a:stretch>
            <a:fillRect/>
          </a:stretch>
        </p:blipFill>
        <p:spPr>
          <a:xfrm>
            <a:off x="9658350" y="5794296"/>
            <a:ext cx="2533650" cy="1063704"/>
          </a:xfrm>
          <a:prstGeom prst="rect">
            <a:avLst/>
          </a:prstGeom>
        </p:spPr>
      </p:pic>
    </p:spTree>
    <p:extLst>
      <p:ext uri="{BB962C8B-B14F-4D97-AF65-F5344CB8AC3E}">
        <p14:creationId xmlns:p14="http://schemas.microsoft.com/office/powerpoint/2010/main" val="4210794628"/>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701</TotalTime>
  <Words>2691</Words>
  <Application>Microsoft Office PowerPoint</Application>
  <PresentationFormat>Widescreen</PresentationFormat>
  <Paragraphs>300</Paragraphs>
  <Slides>41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41</vt:i4>
      </vt:variant>
    </vt:vector>
  </HeadingPairs>
  <TitlesOfParts>
    <vt:vector size="47" baseType="lpstr">
      <vt:lpstr>Times New Roman</vt:lpstr>
      <vt:lpstr>Calibri</vt:lpstr>
      <vt:lpstr>Segoe UI Emoji</vt:lpstr>
      <vt:lpstr>Arial</vt:lpstr>
      <vt:lpstr>Wingdings</vt:lpstr>
      <vt:lpstr>Office Theme</vt:lpstr>
      <vt:lpstr>PowerPoint Presentation</vt:lpstr>
      <vt:lpstr>PowerPoint Presentation</vt:lpstr>
      <vt:lpstr>PowerPoint Presentation</vt:lpstr>
      <vt:lpstr>PowerPoint Presentation</vt:lpstr>
      <vt:lpstr>SUCCESS CRITERIA:  Business Success Criteria: Reduce manual efforts in liver damage assessment by 20-30% through Al- driven insights.  ML Success Criteria: Achieve a prediction accuracy more than 85% in detecting liver damage.  Economic Success Criteria: Achieve at least a 15% cost reduction in diagnosis by minimizing errors and optimizing workflows. </vt:lpstr>
      <vt:lpstr>PowerPoint Presentation</vt:lpstr>
      <vt:lpstr>PowerPoint Presentation</vt:lpstr>
      <vt:lpstr>IMAGE COLLECTION</vt:lpstr>
      <vt:lpstr>📊 1. STATISTICAL &amp; DATA ANALYTICS   OVERVIEW 1.1 Data Summary Source: Manually Collected Histopathology image dataset because desired Dataset is not available in Kaggle and other sites. Volume: HCC (Hepatocellular Carcinoma): 79 images CC (Cholangiocarcinoma): 170 images NORMAL LIVER: 21 images Total Dataset Size: 161 MB   1.2 Target Variable Multiclass Classification: Class 0: NORMAL LIVER Class 1: HCC Class 2: CC </vt:lpstr>
      <vt:lpstr>                EDA</vt:lpstr>
      <vt:lpstr>PowerPoint Presentation</vt:lpstr>
      <vt:lpstr>3. Aspect Ratio Aspect Ratio Range: 1.27 to 1.68 Most images are wider than tall (Aspect Ratio &gt; 1). ✅ Action: Maintain aspect ratio if resizing to avoid image distortion. </vt:lpstr>
      <vt:lpstr>DATA PREPROCESSING</vt:lpstr>
      <vt:lpstr> -Each original image undergoes the following 10 transformations: (1) Filtered – Gaussian Blur (2) Shifted – Translation (30 pixels right &amp; down) (3) Cropped – 20 pixels removed from all sides (4) Padded – 20 pixels black border added (5) Normalized – Scaled pixel values to [0, 1] (then rescaled for saving) (6) Augmented – Using ImageDataGenerator (1 random augmented image) (7) Rotated 90° – Clockwise rotation (8) Transposed – Diagonal flip (cv2.transpose) (9) H-Flip – Horizontal flip (10) V-Flip – Vertical flip </vt:lpstr>
      <vt:lpstr>3.1📊 Original Dataset Summary</vt:lpstr>
      <vt:lpstr>💾 Estimated Dataset Size Original Size = 161 MB (270 images) After Augmentation (~10x) = ~1.6 GB (2970 images)  </vt:lpstr>
      <vt:lpstr> ⚖️ BALANCING STRATEGY: To ensure fairness and avoid bias during model training: You undersampled each class to 869 images, matching the HCC class. This created a perfectly balanced dataset with:  HCC: 869 images CC: 869 images Normal Liver: 869 images   ✅ Total Balanced Dataset: 2,607 images 📦 Saved as: balanced_dataset.zip for model training and analysis. </vt:lpstr>
      <vt:lpstr>PowerPoint Presentation</vt:lpstr>
      <vt:lpstr>PowerPoint Presentation</vt:lpstr>
      <vt:lpstr>PowerPoint Presentation</vt:lpstr>
      <vt:lpstr>WHY THIS SPLIT (70:20:10)? -A standard and widely adopted data split strategy for balanced datasets. Ensures: (1) Robust model learning (train set) (2) Effective hyperparameter tuning (validation set) (3) Reliable performance evaluation (test set) </vt:lpstr>
      <vt:lpstr>PowerPoint Presentation</vt:lpstr>
      <vt:lpstr>🧰 DEEP LEARNING MODELS USED: All models pretrained on ImageNet and fine-tuned:  📦 DenseNet121(BEST MODEL)  🧠 ResNet50  🧠 ResNet101  🧠 ResNet152  🧱 VGG16  </vt:lpstr>
      <vt:lpstr>Insights (After 10 Epochs): DenseNet121 shows the best performance across all metrics, with a noticeable gap between training accuracy and validation/test accuracy, indicating good generalization.  ResNet50 and ResNet101 have lower performance, with ResNet50 showing better results than ResNet101. Both models exhibit a significant drop in test accuracy, suggesting that they might be underfitting.  ResNet152 and VGG16 have relatively consistent but lower performance compared to DenseNet121, especially on the test set. </vt:lpstr>
      <vt:lpstr>Insights (After 15 Epochs): DenseNet121 continues to show strong performance, with small improvements in both training and validation accuracy, maintaining its status as the best-performing model.  ResNet50 and ResNet101 still exhibit underfitting, with ResNet50 showing slight improvement in validation accuracy but still falling short on the test set. ResNet152 shows moderate improvement in validation accuracy, but its test accuracy remains low.  VGG16 shows consistent improvement, especially in validation accuracy, but still lags behind DenseNet121. </vt:lpstr>
      <vt:lpstr>PowerPoint Presentation</vt:lpstr>
      <vt:lpstr>📈 Model Accuracy Summary (Fine-tuned for 20 Epochs)</vt:lpstr>
      <vt:lpstr>PowerPoint Presentation</vt:lpstr>
      <vt:lpstr>AI Predictions with a User-Friendly Interface</vt:lpstr>
      <vt:lpstr>Model Prediction Performance on Liver Histopathology Images  Key Points: (1) Successfully predicted all three classes: HCC, CC, and Normal Liver. (2)Achieved high prediction accuracy across the dataset used. (3)Confidence scores are very good for Normal Liver and CC images. (4) For HCC, the model predicts correctly but with slightly lower confidence compared to the other two classes when I am using random image from google. (5) Overall, the model is robust and shows strong generalization on the dataset. (6) Indicates that the model is ready for further validation and real-world deployment testing.</vt:lpstr>
      <vt:lpstr>PowerPoint Presentation</vt:lpstr>
      <vt:lpstr>PowerPoint Presentation</vt:lpstr>
      <vt:lpstr>PowerPoint Presentation</vt:lpstr>
      <vt:lpstr>PowerPoint Presentation</vt:lpstr>
      <vt:lpstr>Project Challenges: Liver Damage Detection (1) Limited Image Availability: Difficulty in obtaining a sufficient number of histopathology images from the provided sources. Solution: Manually downloaded images to supplement the dataset, but this was time-consuming and limited by availability.  (2) Data Imbalance: The dataset had an imbalance in the number of images for each liver class (HCC, CC, NORMAL LIVER), which could impact model performance. Solution: Applied data augmentation techniques to artificially expand the dataset and balance the classes. </vt:lpstr>
      <vt:lpstr>(3) Image Quality Variations: The quality and resolution of images varied, potentially affecting the model's ability to learn consistent features.  Solution: Preprocessing steps like resizing, normalization, and enhancement were used to standardize the images.</vt:lpstr>
      <vt:lpstr>(5) Fine-Tuning: Fine-tuning the model for optimal performance, particularly achieving high accuracy and preventing overfitting, required a lot of experimentation with hyperparameters.  Solution: Carefully monitored training progress, applied techniques like early stopping, and adjusted learning rates. </vt:lpstr>
      <vt:lpstr>MONITORING &amp; MAINTENANCE</vt:lpstr>
      <vt:lpstr>1. Model Performance Monitoring Regularly track accuracy, precision, recall, and F1-score. Watch for data or model drift (changes in input data or prediction quality).  2. System Health Monitoring Monitor server uptime, latency (response speed), and resource usage (CPU, GPU).  3. Scheduled Maintenance Retrain the model every 3–6 months with fresh labeled data. Backup datasets, models, and code weekly. </vt:lpstr>
      <vt:lpstr>4. Alerts &amp; Feedback Set alerts for performance drop, system failures, or security issues. Collect doctor feedback to improve the model.  5. Security &amp; Compliance Encrypt all patient data and ensure compliance with healthcare regulations (like HIPAA).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VIKAS BARTHWAL</dc:creator>
  <cp:lastModifiedBy>Mandeep Singh Thakur</cp:lastModifiedBy>
  <cp:revision>137</cp:revision>
  <dcterms:created xsi:type="dcterms:W3CDTF">2022-02-16T01:47:29Z</dcterms:created>
  <dcterms:modified xsi:type="dcterms:W3CDTF">2025-04-26T08:54:37Z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49deba9595b64033890e84905b5c3bc0</vt:lpwstr>
  </property>
</Properties>
</file>